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62" r:id="rId2"/>
    <p:sldId id="263" r:id="rId3"/>
    <p:sldId id="314" r:id="rId4"/>
    <p:sldId id="266" r:id="rId5"/>
    <p:sldId id="267" r:id="rId6"/>
    <p:sldId id="367" r:id="rId7"/>
    <p:sldId id="304" r:id="rId8"/>
    <p:sldId id="366" r:id="rId9"/>
    <p:sldId id="363" r:id="rId10"/>
    <p:sldId id="309" r:id="rId11"/>
    <p:sldId id="257" r:id="rId12"/>
    <p:sldId id="256" r:id="rId13"/>
    <p:sldId id="368" r:id="rId14"/>
    <p:sldId id="319" r:id="rId15"/>
    <p:sldId id="303" r:id="rId16"/>
    <p:sldId id="289" r:id="rId17"/>
    <p:sldId id="362" r:id="rId18"/>
    <p:sldId id="290" r:id="rId19"/>
    <p:sldId id="291" r:id="rId20"/>
    <p:sldId id="292" r:id="rId21"/>
    <p:sldId id="293" r:id="rId22"/>
    <p:sldId id="294" r:id="rId23"/>
    <p:sldId id="320" r:id="rId24"/>
    <p:sldId id="369" r:id="rId25"/>
    <p:sldId id="318" r:id="rId26"/>
    <p:sldId id="317" r:id="rId27"/>
    <p:sldId id="260" r:id="rId28"/>
    <p:sldId id="261" r:id="rId2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2151"/>
    <a:srgbClr val="7A1747"/>
    <a:srgbClr val="0E3438"/>
    <a:srgbClr val="1AA8BF"/>
    <a:srgbClr val="388934"/>
    <a:srgbClr val="1AA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68"/>
    <p:restoredTop sz="94658"/>
  </p:normalViewPr>
  <p:slideViewPr>
    <p:cSldViewPr snapToGrid="0" snapToObjects="1">
      <p:cViewPr varScale="1">
        <p:scale>
          <a:sx n="87" d="100"/>
          <a:sy n="87" d="100"/>
        </p:scale>
        <p:origin x="76" y="26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hyperlink" Target="https://oarsi.org/volunteer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hyperlink" Target="https://oarsi.org/volunteer" TargetMode="External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E3F561-7727-48FA-A5F7-CB8C4CED613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A9B7EA2-6228-48ED-8DCD-BDF198C44F0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We need you!</a:t>
          </a:r>
        </a:p>
      </dgm:t>
    </dgm:pt>
    <dgm:pt modelId="{B5EC790F-90A7-4572-8F34-FA293FEBD807}" type="parTrans" cxnId="{CEC0F233-143B-48C6-BFDA-DF7F8D13A39D}">
      <dgm:prSet/>
      <dgm:spPr/>
      <dgm:t>
        <a:bodyPr/>
        <a:lstStyle/>
        <a:p>
          <a:endParaRPr lang="en-US"/>
        </a:p>
      </dgm:t>
    </dgm:pt>
    <dgm:pt modelId="{EBEE085E-584B-4D13-922F-A79527CA7BBA}" type="sibTrans" cxnId="{CEC0F233-143B-48C6-BFDA-DF7F8D13A39D}">
      <dgm:prSet/>
      <dgm:spPr/>
      <dgm:t>
        <a:bodyPr/>
        <a:lstStyle/>
        <a:p>
          <a:endParaRPr lang="en-US"/>
        </a:p>
      </dgm:t>
    </dgm:pt>
    <dgm:pt modelId="{D67D80F3-CF84-4F74-91E2-36C789DF934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Volunteer to serve on an OARSI committee.</a:t>
          </a:r>
        </a:p>
      </dgm:t>
    </dgm:pt>
    <dgm:pt modelId="{CE550FBF-BFC5-43F9-B0E6-A1683F81833C}" type="parTrans" cxnId="{BC0F3AB0-BBD6-4CD7-984E-502F2019FC48}">
      <dgm:prSet/>
      <dgm:spPr/>
      <dgm:t>
        <a:bodyPr/>
        <a:lstStyle/>
        <a:p>
          <a:endParaRPr lang="en-US"/>
        </a:p>
      </dgm:t>
    </dgm:pt>
    <dgm:pt modelId="{E68F2BFC-A341-45D8-AC85-7506FA440941}" type="sibTrans" cxnId="{BC0F3AB0-BBD6-4CD7-984E-502F2019FC48}">
      <dgm:prSet/>
      <dgm:spPr/>
      <dgm:t>
        <a:bodyPr/>
        <a:lstStyle/>
        <a:p>
          <a:endParaRPr lang="en-US"/>
        </a:p>
      </dgm:t>
    </dgm:pt>
    <dgm:pt modelId="{A908B7CE-7B8C-4378-AA70-A9EDF4CA2AE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hlinkClick xmlns:r="http://schemas.openxmlformats.org/officeDocument/2006/relationships" r:id="rId1"/>
            </a:rPr>
            <a:t>https://oarsi.org/volunteer</a:t>
          </a:r>
          <a:endParaRPr lang="en-US"/>
        </a:p>
      </dgm:t>
    </dgm:pt>
    <dgm:pt modelId="{26132E95-D696-4A47-B2DF-83FADD35546A}" type="parTrans" cxnId="{14E1BA47-A1BB-461B-AAD3-6A498501A576}">
      <dgm:prSet/>
      <dgm:spPr/>
      <dgm:t>
        <a:bodyPr/>
        <a:lstStyle/>
        <a:p>
          <a:endParaRPr lang="en-US"/>
        </a:p>
      </dgm:t>
    </dgm:pt>
    <dgm:pt modelId="{68F973C3-4C98-4D94-B626-831AC08F1F66}" type="sibTrans" cxnId="{14E1BA47-A1BB-461B-AAD3-6A498501A576}">
      <dgm:prSet/>
      <dgm:spPr/>
      <dgm:t>
        <a:bodyPr/>
        <a:lstStyle/>
        <a:p>
          <a:endParaRPr lang="en-US"/>
        </a:p>
      </dgm:t>
    </dgm:pt>
    <dgm:pt modelId="{51A022ED-D663-418E-B917-FECFAC374015}" type="pres">
      <dgm:prSet presAssocID="{D1E3F561-7727-48FA-A5F7-CB8C4CED6134}" presName="root" presStyleCnt="0">
        <dgm:presLayoutVars>
          <dgm:dir/>
          <dgm:resizeHandles val="exact"/>
        </dgm:presLayoutVars>
      </dgm:prSet>
      <dgm:spPr/>
    </dgm:pt>
    <dgm:pt modelId="{96FD17C5-1789-46AB-B2DD-29E44BE877E6}" type="pres">
      <dgm:prSet presAssocID="{FA9B7EA2-6228-48ED-8DCD-BDF198C44F07}" presName="compNode" presStyleCnt="0"/>
      <dgm:spPr/>
    </dgm:pt>
    <dgm:pt modelId="{289B5A94-A604-464F-AB38-23DB97CEBFC6}" type="pres">
      <dgm:prSet presAssocID="{FA9B7EA2-6228-48ED-8DCD-BDF198C44F07}" presName="bgRect" presStyleLbl="bgShp" presStyleIdx="0" presStyleCnt="3"/>
      <dgm:spPr/>
    </dgm:pt>
    <dgm:pt modelId="{ADD03BD8-7658-477E-AEFA-64EE671AB6EB}" type="pres">
      <dgm:prSet presAssocID="{FA9B7EA2-6228-48ED-8DCD-BDF198C44F07}" presName="iconRect" presStyleLbl="node1" presStyleIdx="0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hare With Person"/>
        </a:ext>
      </dgm:extLst>
    </dgm:pt>
    <dgm:pt modelId="{216D631A-A41D-4E7B-B278-D3A2D3ABD7F5}" type="pres">
      <dgm:prSet presAssocID="{FA9B7EA2-6228-48ED-8DCD-BDF198C44F07}" presName="spaceRect" presStyleCnt="0"/>
      <dgm:spPr/>
    </dgm:pt>
    <dgm:pt modelId="{0E099215-4E11-4B75-BC43-246238DBA6BF}" type="pres">
      <dgm:prSet presAssocID="{FA9B7EA2-6228-48ED-8DCD-BDF198C44F07}" presName="parTx" presStyleLbl="revTx" presStyleIdx="0" presStyleCnt="3">
        <dgm:presLayoutVars>
          <dgm:chMax val="0"/>
          <dgm:chPref val="0"/>
        </dgm:presLayoutVars>
      </dgm:prSet>
      <dgm:spPr/>
    </dgm:pt>
    <dgm:pt modelId="{E2E045A4-0BA3-4926-AA4C-7B1EC15F92A4}" type="pres">
      <dgm:prSet presAssocID="{EBEE085E-584B-4D13-922F-A79527CA7BBA}" presName="sibTrans" presStyleCnt="0"/>
      <dgm:spPr/>
    </dgm:pt>
    <dgm:pt modelId="{9BAD37B0-F80F-4B6F-B50D-DFA83D1F19FD}" type="pres">
      <dgm:prSet presAssocID="{D67D80F3-CF84-4F74-91E2-36C789DF934D}" presName="compNode" presStyleCnt="0"/>
      <dgm:spPr/>
    </dgm:pt>
    <dgm:pt modelId="{E2F6ACAE-CC2D-48B2-92F7-9C88292FF6ED}" type="pres">
      <dgm:prSet presAssocID="{D67D80F3-CF84-4F74-91E2-36C789DF934D}" presName="bgRect" presStyleLbl="bgShp" presStyleIdx="1" presStyleCnt="3"/>
      <dgm:spPr/>
    </dgm:pt>
    <dgm:pt modelId="{CE8276C4-AC3F-4574-8ABF-CF0A385FBB3F}" type="pres">
      <dgm:prSet presAssocID="{D67D80F3-CF84-4F74-91E2-36C789DF934D}" presName="iconRect" presStyleLbl="node1" presStyleIdx="1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ers"/>
        </a:ext>
      </dgm:extLst>
    </dgm:pt>
    <dgm:pt modelId="{ED687DCF-9093-4E83-9327-FC8804D24684}" type="pres">
      <dgm:prSet presAssocID="{D67D80F3-CF84-4F74-91E2-36C789DF934D}" presName="spaceRect" presStyleCnt="0"/>
      <dgm:spPr/>
    </dgm:pt>
    <dgm:pt modelId="{89876401-7E8C-402B-9613-1222CE7674EF}" type="pres">
      <dgm:prSet presAssocID="{D67D80F3-CF84-4F74-91E2-36C789DF934D}" presName="parTx" presStyleLbl="revTx" presStyleIdx="1" presStyleCnt="3">
        <dgm:presLayoutVars>
          <dgm:chMax val="0"/>
          <dgm:chPref val="0"/>
        </dgm:presLayoutVars>
      </dgm:prSet>
      <dgm:spPr/>
    </dgm:pt>
    <dgm:pt modelId="{BE508CB5-663C-4E89-8D15-99F161FC7078}" type="pres">
      <dgm:prSet presAssocID="{E68F2BFC-A341-45D8-AC85-7506FA440941}" presName="sibTrans" presStyleCnt="0"/>
      <dgm:spPr/>
    </dgm:pt>
    <dgm:pt modelId="{F1E27512-3EBF-4558-BE54-19E2DDDF8E9B}" type="pres">
      <dgm:prSet presAssocID="{A908B7CE-7B8C-4378-AA70-A9EDF4CA2AEB}" presName="compNode" presStyleCnt="0"/>
      <dgm:spPr/>
    </dgm:pt>
    <dgm:pt modelId="{17988AEF-CD00-47E7-BDAA-1A0C0678C861}" type="pres">
      <dgm:prSet presAssocID="{A908B7CE-7B8C-4378-AA70-A9EDF4CA2AEB}" presName="bgRect" presStyleLbl="bgShp" presStyleIdx="2" presStyleCnt="3"/>
      <dgm:spPr/>
    </dgm:pt>
    <dgm:pt modelId="{0E67DF0E-D09B-48A9-8FB4-CDF6B382561F}" type="pres">
      <dgm:prSet presAssocID="{A908B7CE-7B8C-4378-AA70-A9EDF4CA2AEB}" presName="iconRect" presStyleLbl="node1" presStyleIdx="2" presStyleCnt="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9EF39322-A01C-45CB-B47D-E6A0C4D9F9BF}" type="pres">
      <dgm:prSet presAssocID="{A908B7CE-7B8C-4378-AA70-A9EDF4CA2AEB}" presName="spaceRect" presStyleCnt="0"/>
      <dgm:spPr/>
    </dgm:pt>
    <dgm:pt modelId="{4BC89B5A-D4DC-4D30-96DD-7873A46895B6}" type="pres">
      <dgm:prSet presAssocID="{A908B7CE-7B8C-4378-AA70-A9EDF4CA2AEB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D5B79800-94E4-46EC-9BA0-021B9A57E7BB}" type="presOf" srcId="{A908B7CE-7B8C-4378-AA70-A9EDF4CA2AEB}" destId="{4BC89B5A-D4DC-4D30-96DD-7873A46895B6}" srcOrd="0" destOrd="0" presId="urn:microsoft.com/office/officeart/2018/2/layout/IconVerticalSolidList"/>
    <dgm:cxn modelId="{CEC0F233-143B-48C6-BFDA-DF7F8D13A39D}" srcId="{D1E3F561-7727-48FA-A5F7-CB8C4CED6134}" destId="{FA9B7EA2-6228-48ED-8DCD-BDF198C44F07}" srcOrd="0" destOrd="0" parTransId="{B5EC790F-90A7-4572-8F34-FA293FEBD807}" sibTransId="{EBEE085E-584B-4D13-922F-A79527CA7BBA}"/>
    <dgm:cxn modelId="{14E1BA47-A1BB-461B-AAD3-6A498501A576}" srcId="{D1E3F561-7727-48FA-A5F7-CB8C4CED6134}" destId="{A908B7CE-7B8C-4378-AA70-A9EDF4CA2AEB}" srcOrd="2" destOrd="0" parTransId="{26132E95-D696-4A47-B2DF-83FADD35546A}" sibTransId="{68F973C3-4C98-4D94-B626-831AC08F1F66}"/>
    <dgm:cxn modelId="{D4562879-444C-488E-9E1C-9F93733F102B}" type="presOf" srcId="{D1E3F561-7727-48FA-A5F7-CB8C4CED6134}" destId="{51A022ED-D663-418E-B917-FECFAC374015}" srcOrd="0" destOrd="0" presId="urn:microsoft.com/office/officeart/2018/2/layout/IconVerticalSolidList"/>
    <dgm:cxn modelId="{FFE407A6-A677-4E0E-810A-A4AB0C17F314}" type="presOf" srcId="{FA9B7EA2-6228-48ED-8DCD-BDF198C44F07}" destId="{0E099215-4E11-4B75-BC43-246238DBA6BF}" srcOrd="0" destOrd="0" presId="urn:microsoft.com/office/officeart/2018/2/layout/IconVerticalSolidList"/>
    <dgm:cxn modelId="{BC0F3AB0-BBD6-4CD7-984E-502F2019FC48}" srcId="{D1E3F561-7727-48FA-A5F7-CB8C4CED6134}" destId="{D67D80F3-CF84-4F74-91E2-36C789DF934D}" srcOrd="1" destOrd="0" parTransId="{CE550FBF-BFC5-43F9-B0E6-A1683F81833C}" sibTransId="{E68F2BFC-A341-45D8-AC85-7506FA440941}"/>
    <dgm:cxn modelId="{1C4202BF-C026-4CFC-A14E-0B0DF3838D96}" type="presOf" srcId="{D67D80F3-CF84-4F74-91E2-36C789DF934D}" destId="{89876401-7E8C-402B-9613-1222CE7674EF}" srcOrd="0" destOrd="0" presId="urn:microsoft.com/office/officeart/2018/2/layout/IconVerticalSolidList"/>
    <dgm:cxn modelId="{3F451BC4-79BA-4DDE-B0CE-E22BE88602B0}" type="presParOf" srcId="{51A022ED-D663-418E-B917-FECFAC374015}" destId="{96FD17C5-1789-46AB-B2DD-29E44BE877E6}" srcOrd="0" destOrd="0" presId="urn:microsoft.com/office/officeart/2018/2/layout/IconVerticalSolidList"/>
    <dgm:cxn modelId="{D400AF65-2F89-48E2-8EBA-38479FED93EE}" type="presParOf" srcId="{96FD17C5-1789-46AB-B2DD-29E44BE877E6}" destId="{289B5A94-A604-464F-AB38-23DB97CEBFC6}" srcOrd="0" destOrd="0" presId="urn:microsoft.com/office/officeart/2018/2/layout/IconVerticalSolidList"/>
    <dgm:cxn modelId="{DDD0677D-BFE4-4122-86CD-4DCA562AF957}" type="presParOf" srcId="{96FD17C5-1789-46AB-B2DD-29E44BE877E6}" destId="{ADD03BD8-7658-477E-AEFA-64EE671AB6EB}" srcOrd="1" destOrd="0" presId="urn:microsoft.com/office/officeart/2018/2/layout/IconVerticalSolidList"/>
    <dgm:cxn modelId="{D8A7262F-0116-4816-B223-585D61872AAF}" type="presParOf" srcId="{96FD17C5-1789-46AB-B2DD-29E44BE877E6}" destId="{216D631A-A41D-4E7B-B278-D3A2D3ABD7F5}" srcOrd="2" destOrd="0" presId="urn:microsoft.com/office/officeart/2018/2/layout/IconVerticalSolidList"/>
    <dgm:cxn modelId="{25883F5F-2B29-4773-83F9-7F7E42FA5A01}" type="presParOf" srcId="{96FD17C5-1789-46AB-B2DD-29E44BE877E6}" destId="{0E099215-4E11-4B75-BC43-246238DBA6BF}" srcOrd="3" destOrd="0" presId="urn:microsoft.com/office/officeart/2018/2/layout/IconVerticalSolidList"/>
    <dgm:cxn modelId="{83A85046-ACFE-4E04-B61C-DD8684DCD922}" type="presParOf" srcId="{51A022ED-D663-418E-B917-FECFAC374015}" destId="{E2E045A4-0BA3-4926-AA4C-7B1EC15F92A4}" srcOrd="1" destOrd="0" presId="urn:microsoft.com/office/officeart/2018/2/layout/IconVerticalSolidList"/>
    <dgm:cxn modelId="{884634E1-625D-475E-9636-A1BCA69053E1}" type="presParOf" srcId="{51A022ED-D663-418E-B917-FECFAC374015}" destId="{9BAD37B0-F80F-4B6F-B50D-DFA83D1F19FD}" srcOrd="2" destOrd="0" presId="urn:microsoft.com/office/officeart/2018/2/layout/IconVerticalSolidList"/>
    <dgm:cxn modelId="{6F43A298-3A47-44DB-9EE0-1D23EFCFAD00}" type="presParOf" srcId="{9BAD37B0-F80F-4B6F-B50D-DFA83D1F19FD}" destId="{E2F6ACAE-CC2D-48B2-92F7-9C88292FF6ED}" srcOrd="0" destOrd="0" presId="urn:microsoft.com/office/officeart/2018/2/layout/IconVerticalSolidList"/>
    <dgm:cxn modelId="{85B5C638-621F-4266-8783-4E8D6C9F2BEF}" type="presParOf" srcId="{9BAD37B0-F80F-4B6F-B50D-DFA83D1F19FD}" destId="{CE8276C4-AC3F-4574-8ABF-CF0A385FBB3F}" srcOrd="1" destOrd="0" presId="urn:microsoft.com/office/officeart/2018/2/layout/IconVerticalSolidList"/>
    <dgm:cxn modelId="{E2BCB928-F553-4DAC-9357-9E8182DA755A}" type="presParOf" srcId="{9BAD37B0-F80F-4B6F-B50D-DFA83D1F19FD}" destId="{ED687DCF-9093-4E83-9327-FC8804D24684}" srcOrd="2" destOrd="0" presId="urn:microsoft.com/office/officeart/2018/2/layout/IconVerticalSolidList"/>
    <dgm:cxn modelId="{62F97F28-BD9B-45AC-BAEA-373A55B9056E}" type="presParOf" srcId="{9BAD37B0-F80F-4B6F-B50D-DFA83D1F19FD}" destId="{89876401-7E8C-402B-9613-1222CE7674EF}" srcOrd="3" destOrd="0" presId="urn:microsoft.com/office/officeart/2018/2/layout/IconVerticalSolidList"/>
    <dgm:cxn modelId="{05C56FDD-DFD2-4DEF-994F-A8963EF8E2FA}" type="presParOf" srcId="{51A022ED-D663-418E-B917-FECFAC374015}" destId="{BE508CB5-663C-4E89-8D15-99F161FC7078}" srcOrd="3" destOrd="0" presId="urn:microsoft.com/office/officeart/2018/2/layout/IconVerticalSolidList"/>
    <dgm:cxn modelId="{C30529E6-11E2-4220-A6A9-946A29501E7D}" type="presParOf" srcId="{51A022ED-D663-418E-B917-FECFAC374015}" destId="{F1E27512-3EBF-4558-BE54-19E2DDDF8E9B}" srcOrd="4" destOrd="0" presId="urn:microsoft.com/office/officeart/2018/2/layout/IconVerticalSolidList"/>
    <dgm:cxn modelId="{B706FD47-396C-4AE4-98B7-9B9D8D2D1FAB}" type="presParOf" srcId="{F1E27512-3EBF-4558-BE54-19E2DDDF8E9B}" destId="{17988AEF-CD00-47E7-BDAA-1A0C0678C861}" srcOrd="0" destOrd="0" presId="urn:microsoft.com/office/officeart/2018/2/layout/IconVerticalSolidList"/>
    <dgm:cxn modelId="{E3099DDD-B6E7-47E4-8315-040BBE8DFB0A}" type="presParOf" srcId="{F1E27512-3EBF-4558-BE54-19E2DDDF8E9B}" destId="{0E67DF0E-D09B-48A9-8FB4-CDF6B382561F}" srcOrd="1" destOrd="0" presId="urn:microsoft.com/office/officeart/2018/2/layout/IconVerticalSolidList"/>
    <dgm:cxn modelId="{A5AE0684-413F-4CCD-B20D-338141BA47ED}" type="presParOf" srcId="{F1E27512-3EBF-4558-BE54-19E2DDDF8E9B}" destId="{9EF39322-A01C-45CB-B47D-E6A0C4D9F9BF}" srcOrd="2" destOrd="0" presId="urn:microsoft.com/office/officeart/2018/2/layout/IconVerticalSolidList"/>
    <dgm:cxn modelId="{C454049C-ED73-4751-902A-2869B332CBF4}" type="presParOf" srcId="{F1E27512-3EBF-4558-BE54-19E2DDDF8E9B}" destId="{4BC89B5A-D4DC-4D30-96DD-7873A46895B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9B5A94-A604-464F-AB38-23DB97CEBFC6}">
      <dsp:nvSpPr>
        <dsp:cNvPr id="0" name=""/>
        <dsp:cNvSpPr/>
      </dsp:nvSpPr>
      <dsp:spPr>
        <a:xfrm>
          <a:off x="0" y="309"/>
          <a:ext cx="4038600" cy="72326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D03BD8-7658-477E-AEFA-64EE671AB6EB}">
      <dsp:nvSpPr>
        <dsp:cNvPr id="0" name=""/>
        <dsp:cNvSpPr/>
      </dsp:nvSpPr>
      <dsp:spPr>
        <a:xfrm>
          <a:off x="218789" y="163044"/>
          <a:ext cx="397798" cy="39779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099215-4E11-4B75-BC43-246238DBA6BF}">
      <dsp:nvSpPr>
        <dsp:cNvPr id="0" name=""/>
        <dsp:cNvSpPr/>
      </dsp:nvSpPr>
      <dsp:spPr>
        <a:xfrm>
          <a:off x="835376" y="309"/>
          <a:ext cx="3203223" cy="7232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546" tIns="76546" rIns="76546" bIns="76546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We need you!</a:t>
          </a:r>
        </a:p>
      </dsp:txBody>
      <dsp:txXfrm>
        <a:off x="835376" y="309"/>
        <a:ext cx="3203223" cy="723269"/>
      </dsp:txXfrm>
    </dsp:sp>
    <dsp:sp modelId="{E2F6ACAE-CC2D-48B2-92F7-9C88292FF6ED}">
      <dsp:nvSpPr>
        <dsp:cNvPr id="0" name=""/>
        <dsp:cNvSpPr/>
      </dsp:nvSpPr>
      <dsp:spPr>
        <a:xfrm>
          <a:off x="0" y="904396"/>
          <a:ext cx="4038600" cy="72326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8276C4-AC3F-4574-8ABF-CF0A385FBB3F}">
      <dsp:nvSpPr>
        <dsp:cNvPr id="0" name=""/>
        <dsp:cNvSpPr/>
      </dsp:nvSpPr>
      <dsp:spPr>
        <a:xfrm>
          <a:off x="218789" y="1067131"/>
          <a:ext cx="397798" cy="39779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876401-7E8C-402B-9613-1222CE7674EF}">
      <dsp:nvSpPr>
        <dsp:cNvPr id="0" name=""/>
        <dsp:cNvSpPr/>
      </dsp:nvSpPr>
      <dsp:spPr>
        <a:xfrm>
          <a:off x="835376" y="904396"/>
          <a:ext cx="3203223" cy="7232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546" tIns="76546" rIns="76546" bIns="76546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Volunteer to serve on an OARSI committee.</a:t>
          </a:r>
        </a:p>
      </dsp:txBody>
      <dsp:txXfrm>
        <a:off x="835376" y="904396"/>
        <a:ext cx="3203223" cy="723269"/>
      </dsp:txXfrm>
    </dsp:sp>
    <dsp:sp modelId="{17988AEF-CD00-47E7-BDAA-1A0C0678C861}">
      <dsp:nvSpPr>
        <dsp:cNvPr id="0" name=""/>
        <dsp:cNvSpPr/>
      </dsp:nvSpPr>
      <dsp:spPr>
        <a:xfrm>
          <a:off x="0" y="1808483"/>
          <a:ext cx="4038600" cy="72326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67DF0E-D09B-48A9-8FB4-CDF6B382561F}">
      <dsp:nvSpPr>
        <dsp:cNvPr id="0" name=""/>
        <dsp:cNvSpPr/>
      </dsp:nvSpPr>
      <dsp:spPr>
        <a:xfrm>
          <a:off x="218789" y="1971218"/>
          <a:ext cx="397798" cy="39779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C89B5A-D4DC-4D30-96DD-7873A46895B6}">
      <dsp:nvSpPr>
        <dsp:cNvPr id="0" name=""/>
        <dsp:cNvSpPr/>
      </dsp:nvSpPr>
      <dsp:spPr>
        <a:xfrm>
          <a:off x="835376" y="1808483"/>
          <a:ext cx="3203223" cy="7232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546" tIns="76546" rIns="76546" bIns="76546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hlinkClick xmlns:r="http://schemas.openxmlformats.org/officeDocument/2006/relationships" r:id="rId7"/>
            </a:rPr>
            <a:t>https://oarsi.org/volunteer</a:t>
          </a:r>
          <a:endParaRPr lang="en-US" sz="1800" kern="1200"/>
        </a:p>
      </dsp:txBody>
      <dsp:txXfrm>
        <a:off x="835376" y="1808483"/>
        <a:ext cx="3203223" cy="7232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8E107-9F42-46D8-B8F2-4B4F07276B7B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E509AF-1E16-4B57-80C0-CC7CC7A3E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760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BEEFD-6CA2-49E6-9569-B5286448697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8933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BEEFD-6CA2-49E6-9569-B52864486973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4007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BEEFD-6CA2-49E6-9569-B52864486973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5356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BEEFD-6CA2-49E6-9569-B52864486973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8039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BEEFD-6CA2-49E6-9569-B52864486973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5063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BEEFD-6CA2-49E6-9569-B52864486973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9587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67AD5-D69C-42BE-862F-17C3B27F21C7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6835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https://youtu.be/-B7oEuiWKB0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67AD5-D69C-42BE-862F-17C3B27F21C7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793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BEEFD-6CA2-49E6-9569-B5286448697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304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BEEFD-6CA2-49E6-9569-B5286448697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059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BEEFD-6CA2-49E6-9569-B5286448697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868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916">
              <a:defRPr/>
            </a:pPr>
            <a:endParaRPr lang="en-US" dirty="0"/>
          </a:p>
          <a:p>
            <a:r>
              <a:rPr lang="en-US" dirty="0"/>
              <a:t>https://youtu.be/X0Q7YQrJ4eQ - vienna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2BEEFD-6CA2-49E6-9569-B528644869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765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BEEFD-6CA2-49E6-9569-B5286448697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818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BEEFD-6CA2-49E6-9569-B5286448697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7087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Pan Robertson Chong - University of Malaya traveling to Oakland University</a:t>
            </a:r>
          </a:p>
          <a:p>
            <a:pPr algn="l"/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Kai Feng - Shanghai Sixth People's Hospital traveling to University of North Carolina</a:t>
            </a:r>
          </a:p>
          <a:p>
            <a:pPr algn="l"/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Travis Haber University of Melbourne traveling to University of Southern Denmark</a:t>
            </a:r>
          </a:p>
          <a:p>
            <a:pPr algn="l"/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Monica Hannani - University of Copenhagen traveling to Newcastle University</a:t>
            </a:r>
          </a:p>
          <a:p>
            <a:pPr algn="l"/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Chelsea Martin - University of North Carolina traveling to University of Calvary</a:t>
            </a:r>
          </a:p>
          <a:p>
            <a:pPr algn="l"/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Ghaida Nahdi  - Tunis Faculty of Medicine traveling to Erasmus MC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BEEFD-6CA2-49E6-9569-B5286448697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083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027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8337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72509"/>
            <a:ext cx="8229600" cy="252689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076324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76326"/>
            <a:ext cx="5111750" cy="351829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947862"/>
            <a:ext cx="3008313" cy="26467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64C26-6C0C-48A1-880A-902808580F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40BB1A-726F-40BE-B8E1-72FB87DDCB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1F5ED-82E5-4392-BB7E-D6CC4FD11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4BB9A-33E1-4590-899E-408BA97AB453}" type="datetime1">
              <a:rPr lang="en-US" smtClean="0"/>
              <a:t>12/12/2025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5168C-000D-48A7-89D3-A6F4D7061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0A60C-CF60-47D2-BE05-690AF3204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75892-3DEB-4055-A1B5-26E3164DF8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858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728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61461"/>
            <a:ext cx="4038600" cy="25331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61461"/>
            <a:ext cx="4038600" cy="25331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4466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72B1A-2EDB-4114-9D7A-EBF7E2332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8F0199-B1E0-49BB-82CC-B1BF8BE18A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7023D8-6FC0-40DB-A9E4-80820E725F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51F13F-968F-4E54-B784-63BB3EF0D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40AB5-5AE5-48E9-9064-DE9D3FDE9E1A}" type="datetimeFigureOut">
              <a:rPr lang="en-US" smtClean="0"/>
              <a:t>12/12/2025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99C291-C5B5-4FA4-B8B1-4AAB97BAA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BF1F71-AC48-480D-9862-78B563785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306F0-8735-403C-BCCB-76DB0357B3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370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FF122-E6B3-4881-9C27-3809EE9DC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E186B-4344-4176-B322-07BDAEC6B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A416A-950D-44D2-AFEC-E146EFE96758}" type="datetime1">
              <a:rPr lang="en-US" smtClean="0"/>
              <a:t>12/12/2025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A0EC8D-D52F-4C29-AA73-B2B4F6778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4BBF20-A800-4D8C-8777-1AB806586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75892-3DEB-4055-A1B5-26E3164DF8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954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0" r:id="rId3"/>
    <p:sldLayoutId id="2147483655" r:id="rId4"/>
    <p:sldLayoutId id="2147483656" r:id="rId5"/>
    <p:sldLayoutId id="2147483659" r:id="rId6"/>
    <p:sldLayoutId id="2147483660" r:id="rId7"/>
    <p:sldLayoutId id="2147483661" r:id="rId8"/>
    <p:sldLayoutId id="2147483662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oarsi.org/membership/awards-and-scholarships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9150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FFC8631-5809-4325-84E1-7F28AD5AF9B3}"/>
              </a:ext>
            </a:extLst>
          </p:cNvPr>
          <p:cNvGrpSpPr/>
          <p:nvPr/>
        </p:nvGrpSpPr>
        <p:grpSpPr>
          <a:xfrm>
            <a:off x="1173323" y="1348348"/>
            <a:ext cx="6783355" cy="629818"/>
            <a:chOff x="1573763" y="195941"/>
            <a:chExt cx="9044473" cy="83975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642F411-58CB-4951-8AEC-CE0182B09392}"/>
                </a:ext>
              </a:extLst>
            </p:cNvPr>
            <p:cNvGrpSpPr/>
            <p:nvPr/>
          </p:nvGrpSpPr>
          <p:grpSpPr>
            <a:xfrm>
              <a:off x="1573763" y="195941"/>
              <a:ext cx="9044473" cy="839757"/>
              <a:chOff x="1573763" y="195941"/>
              <a:chExt cx="9044473" cy="839757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97E192B-8500-4345-9CBC-ED6A9C25AEBB}"/>
                  </a:ext>
                </a:extLst>
              </p:cNvPr>
              <p:cNvSpPr/>
              <p:nvPr/>
            </p:nvSpPr>
            <p:spPr>
              <a:xfrm>
                <a:off x="2006081" y="195943"/>
                <a:ext cx="8192277" cy="839755"/>
              </a:xfrm>
              <a:prstGeom prst="rect">
                <a:avLst/>
              </a:prstGeom>
              <a:solidFill>
                <a:srgbClr val="0063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 dirty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CAFBE91-F440-4D96-A596-D68684F002E1}"/>
                  </a:ext>
                </a:extLst>
              </p:cNvPr>
              <p:cNvSpPr/>
              <p:nvPr/>
            </p:nvSpPr>
            <p:spPr>
              <a:xfrm>
                <a:off x="1573763" y="195942"/>
                <a:ext cx="833535" cy="839755"/>
              </a:xfrm>
              <a:prstGeom prst="ellipse">
                <a:avLst/>
              </a:prstGeom>
              <a:solidFill>
                <a:srgbClr val="0063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 dirty="0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5A98FB7-20D2-45B1-A2B4-454E05CD8267}"/>
                  </a:ext>
                </a:extLst>
              </p:cNvPr>
              <p:cNvSpPr/>
              <p:nvPr/>
            </p:nvSpPr>
            <p:spPr>
              <a:xfrm>
                <a:off x="9784701" y="195941"/>
                <a:ext cx="833535" cy="839755"/>
              </a:xfrm>
              <a:prstGeom prst="ellipse">
                <a:avLst/>
              </a:prstGeom>
              <a:solidFill>
                <a:srgbClr val="0063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 dirty="0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F043A09-B63E-4A5C-B078-14CE46329476}"/>
                </a:ext>
              </a:extLst>
            </p:cNvPr>
            <p:cNvSpPr txBox="1"/>
            <p:nvPr/>
          </p:nvSpPr>
          <p:spPr>
            <a:xfrm>
              <a:off x="1974980" y="317240"/>
              <a:ext cx="8223379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OARSI Live! Webinar Series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9D977FC-AC46-4807-9FDD-A1590C295B7E}"/>
              </a:ext>
            </a:extLst>
          </p:cNvPr>
          <p:cNvSpPr/>
          <p:nvPr/>
        </p:nvSpPr>
        <p:spPr>
          <a:xfrm>
            <a:off x="1236306" y="1329611"/>
            <a:ext cx="6783355" cy="43858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67FCDB-182B-40CF-9655-95DF3A330C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078975"/>
            <a:ext cx="6858000" cy="2612801"/>
          </a:xfr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b="0" i="0" dirty="0">
                <a:solidFill>
                  <a:srgbClr val="222222"/>
                </a:solidFill>
                <a:effectLst/>
                <a:latin typeface="+mj-lt"/>
              </a:rPr>
              <a:t>Recent topics include:				</a:t>
            </a:r>
            <a:endParaRPr lang="en-US" sz="1600" b="0" i="0" dirty="0">
              <a:solidFill>
                <a:srgbClr val="222222"/>
              </a:solidFill>
              <a:effectLst/>
              <a:latin typeface="+mj-lt"/>
            </a:endParaRPr>
          </a:p>
          <a:p>
            <a:pPr marL="628650" lvl="1" indent="-285750">
              <a:buFont typeface="Wingdings" panose="05000000000000000000" pitchFamily="2" charset="2"/>
              <a:buChar char="Ø"/>
            </a:pPr>
            <a:r>
              <a:rPr lang="en-US" sz="1400" b="0" i="0" dirty="0">
                <a:solidFill>
                  <a:srgbClr val="222222"/>
                </a:solidFill>
                <a:effectLst/>
                <a:latin typeface="+mj-lt"/>
              </a:rPr>
              <a:t>Role of AI in Imaging</a:t>
            </a:r>
          </a:p>
          <a:p>
            <a:pPr marL="628650" lvl="1" indent="-285750">
              <a:buFont typeface="Wingdings" panose="05000000000000000000" pitchFamily="2" charset="2"/>
              <a:buChar char="Ø"/>
            </a:pPr>
            <a:r>
              <a:rPr lang="en-US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Causal Inference+ Confounding: Practical Considerations for Study Design+ Analysis</a:t>
            </a:r>
          </a:p>
          <a:p>
            <a:pPr marL="628650" lvl="1" indent="-285750">
              <a:buFont typeface="Wingdings" panose="05000000000000000000" pitchFamily="2" charset="2"/>
              <a:buChar char="Ø"/>
            </a:pPr>
            <a:r>
              <a:rPr lang="en-US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Implementing Wearable Sensors In OA Research</a:t>
            </a:r>
          </a:p>
          <a:p>
            <a:pPr marL="628650" lvl="1" indent="-285750">
              <a:buFont typeface="Wingdings" panose="05000000000000000000" pitchFamily="2" charset="2"/>
              <a:buChar char="Ø"/>
            </a:pPr>
            <a:r>
              <a:rPr lang="en-US" sz="1400" b="0" i="0" dirty="0">
                <a:solidFill>
                  <a:srgbClr val="25282D"/>
                </a:solidFill>
                <a:effectLst/>
                <a:latin typeface="+mj-lt"/>
              </a:rPr>
              <a:t>Patient Engagement in Research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25282D"/>
                </a:solidFill>
                <a:latin typeface="+mj-lt"/>
              </a:rPr>
              <a:t>Free for members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b="0" i="0" dirty="0">
                <a:solidFill>
                  <a:srgbClr val="25282D"/>
                </a:solidFill>
                <a:effectLst/>
                <a:latin typeface="+mj-lt"/>
              </a:rPr>
              <a:t>Recordings available on OARSI website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25282D"/>
                </a:solidFill>
                <a:latin typeface="+mj-lt"/>
              </a:rPr>
              <a:t>Organized by the Engagement Committee.  If you have ideas for webinar topics, let us know!</a:t>
            </a:r>
            <a:endParaRPr lang="en-US" sz="1800" b="0" i="0" dirty="0">
              <a:solidFill>
                <a:srgbClr val="222222"/>
              </a:solidFill>
              <a:effectLst/>
              <a:latin typeface="+mj-lt"/>
            </a:endParaRPr>
          </a:p>
          <a:p>
            <a:pPr lvl="2"/>
            <a:endParaRPr lang="en-US" sz="21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271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73ACA0-A3E0-5955-7126-E41C1E36F99A}"/>
              </a:ext>
            </a:extLst>
          </p:cNvPr>
          <p:cNvSpPr txBox="1"/>
          <p:nvPr/>
        </p:nvSpPr>
        <p:spPr>
          <a:xfrm>
            <a:off x="520986" y="1620739"/>
            <a:ext cx="4568936" cy="3229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195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Have you attended any of the OARSI Live webinars?</a:t>
            </a:r>
          </a:p>
          <a:p>
            <a:pPr>
              <a:spcAft>
                <a:spcPts val="450"/>
              </a:spcAft>
            </a:pPr>
            <a:endParaRPr lang="en-US" sz="195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195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OARSI Engagement Committee is looking for feedback and ideas for improving the OARSI Live webinars.</a:t>
            </a:r>
          </a:p>
          <a:p>
            <a:pPr>
              <a:spcAft>
                <a:spcPts val="450"/>
              </a:spcAft>
            </a:pPr>
            <a:endParaRPr lang="en-US" sz="195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195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Provide your feedback here:</a:t>
            </a:r>
          </a:p>
          <a:p>
            <a:endParaRPr lang="en-US" sz="1350" dirty="0"/>
          </a:p>
          <a:p>
            <a:endParaRPr lang="en-US" sz="1350" dirty="0"/>
          </a:p>
        </p:txBody>
      </p:sp>
      <p:pic>
        <p:nvPicPr>
          <p:cNvPr id="7" name="Picture 6" descr="A qr code with a few squares&#10;&#10;Description automatically generated">
            <a:extLst>
              <a:ext uri="{FF2B5EF4-FFF2-40B4-BE49-F238E27FC236}">
                <a16:creationId xmlns:a16="http://schemas.microsoft.com/office/drawing/2014/main" id="{A23BDF1E-8707-4031-8FD5-C4DE6264A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550" y="1085850"/>
            <a:ext cx="3473450" cy="347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739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 txBox="1"/>
          <p:nvPr/>
        </p:nvSpPr>
        <p:spPr>
          <a:xfrm>
            <a:off x="520985" y="1620739"/>
            <a:ext cx="5667525" cy="3205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Are you interested in participating in this year’s </a:t>
            </a:r>
            <a:r>
              <a:rPr lang="en-US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OAC/OAC Open Peer Reviewer Training Program</a:t>
            </a: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 </a:t>
            </a:r>
            <a:endParaRPr sz="1350"/>
          </a:p>
          <a:p>
            <a:pPr marL="257175" indent="-257175">
              <a:spcBef>
                <a:spcPts val="450"/>
              </a:spcBef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Interact with other trainees and investigators from around the world</a:t>
            </a:r>
            <a:endParaRPr sz="1350"/>
          </a:p>
          <a:p>
            <a:pPr marL="257175" indent="-257175">
              <a:spcBef>
                <a:spcPts val="450"/>
              </a:spcBef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Become familiar with the peer-review process</a:t>
            </a:r>
            <a:endParaRPr sz="1350"/>
          </a:p>
          <a:p>
            <a:pPr marL="257175" indent="-257175">
              <a:spcBef>
                <a:spcPts val="450"/>
              </a:spcBef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Receive constructive feedback to further develop your peer reviewing skills</a:t>
            </a:r>
            <a:endParaRPr sz="1350"/>
          </a:p>
          <a:p>
            <a:pPr>
              <a:spcBef>
                <a:spcPts val="1350"/>
              </a:spcBef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program will run from July 202</a:t>
            </a:r>
            <a:r>
              <a:rPr lang="en-US"/>
              <a:t>5</a:t>
            </a: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to April 202</a:t>
            </a:r>
            <a:r>
              <a:rPr lang="en-US"/>
              <a:t>6</a:t>
            </a: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350"/>
          </a:p>
          <a:p>
            <a:pPr>
              <a:spcBef>
                <a:spcPts val="450"/>
              </a:spcBef>
            </a:pPr>
            <a:r>
              <a:rPr lang="en-US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Apply by May </a:t>
            </a:r>
            <a:r>
              <a:rPr lang="en-US" b="1"/>
              <a:t>2</a:t>
            </a:r>
            <a:r>
              <a:rPr lang="en-US" b="1" baseline="30000"/>
              <a:t>n</a:t>
            </a:r>
            <a:r>
              <a:rPr lang="en-US" b="1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 sz="1350"/>
          </a:p>
          <a:p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14F9FB-A4FA-FD44-3178-09538CCEF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511" y="1620739"/>
            <a:ext cx="2634265" cy="262521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BDEF14-DBD9-4420-BB4E-276AA574E651}"/>
              </a:ext>
            </a:extLst>
          </p:cNvPr>
          <p:cNvSpPr/>
          <p:nvPr/>
        </p:nvSpPr>
        <p:spPr>
          <a:xfrm>
            <a:off x="3440122" y="1685007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dirty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Please remember to mute your cell phone during presentations.</a:t>
            </a:r>
          </a:p>
          <a:p>
            <a:pPr algn="ctr"/>
            <a:endParaRPr lang="en-US" sz="3600" dirty="0">
              <a:solidFill>
                <a:srgbClr val="0033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600" dirty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5D0B2C-61A9-4893-96F6-BAFD4F1E9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66" y="1854051"/>
            <a:ext cx="2291753" cy="284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765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B3B9C-82B1-4641-8556-72497CA1A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12467"/>
            <a:ext cx="8229600" cy="857250"/>
          </a:xfrm>
        </p:spPr>
        <p:txBody>
          <a:bodyPr/>
          <a:lstStyle/>
          <a:p>
            <a:r>
              <a:rPr lang="en-US" sz="3600" b="1" dirty="0">
                <a:latin typeface="+mn-lt"/>
              </a:rPr>
              <a:t>Get Involved!</a:t>
            </a:r>
          </a:p>
        </p:txBody>
      </p:sp>
      <p:graphicFrame>
        <p:nvGraphicFramePr>
          <p:cNvPr id="21" name="Content Placeholder 3">
            <a:extLst>
              <a:ext uri="{FF2B5EF4-FFF2-40B4-BE49-F238E27FC236}">
                <a16:creationId xmlns:a16="http://schemas.microsoft.com/office/drawing/2014/main" id="{1978B9E6-08CC-3DEB-FBF0-F1DC716E6AC2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457200" y="2062163"/>
          <a:ext cx="4038600" cy="2532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70DC002-BE48-4191-9893-AF3C8ACB693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sz="1600" u="sng" dirty="0">
                <a:latin typeface="+mj-lt"/>
              </a:rPr>
              <a:t>Upcoming Deadlines</a:t>
            </a:r>
          </a:p>
          <a:p>
            <a:r>
              <a:rPr lang="en-US" sz="1600" dirty="0">
                <a:latin typeface="+mj-lt"/>
              </a:rPr>
              <a:t>August 31, 2025: Board nominations due</a:t>
            </a:r>
          </a:p>
          <a:p>
            <a:r>
              <a:rPr lang="en-US" sz="1600" dirty="0">
                <a:latin typeface="+mj-lt"/>
              </a:rPr>
              <a:t>December 31, 2025: apply to serve on committees in next year’s cycle</a:t>
            </a:r>
          </a:p>
          <a:p>
            <a:r>
              <a:rPr lang="en-US" sz="1600" dirty="0">
                <a:latin typeface="+mj-lt"/>
              </a:rPr>
              <a:t>January 22, 2026: Award nominations due</a:t>
            </a:r>
          </a:p>
          <a:p>
            <a:r>
              <a:rPr lang="en-US" sz="1600" dirty="0">
                <a:latin typeface="+mj-lt"/>
              </a:rPr>
              <a:t>January 10, 2026: Travel Scholar applications due</a:t>
            </a:r>
          </a:p>
          <a:p>
            <a:pPr indent="0">
              <a:buNone/>
            </a:pPr>
            <a:r>
              <a:rPr lang="en-US" sz="1400" dirty="0">
                <a:latin typeface="+mj-lt"/>
                <a:hlinkClick r:id="rId8"/>
              </a:rPr>
              <a:t>https://oarsi.org/membership/awards-and-scholarships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89725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CC41321-96E4-4620-993F-1AF5C4F3081D}"/>
              </a:ext>
            </a:extLst>
          </p:cNvPr>
          <p:cNvGrpSpPr/>
          <p:nvPr/>
        </p:nvGrpSpPr>
        <p:grpSpPr>
          <a:xfrm>
            <a:off x="1303717" y="1878801"/>
            <a:ext cx="6144208" cy="3064604"/>
            <a:chOff x="981745" y="1930207"/>
            <a:chExt cx="6144208" cy="3064604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817FB8C-2746-4B94-AB36-A925A175E92A}"/>
                </a:ext>
              </a:extLst>
            </p:cNvPr>
            <p:cNvSpPr/>
            <p:nvPr/>
          </p:nvSpPr>
          <p:spPr>
            <a:xfrm>
              <a:off x="981745" y="1930207"/>
              <a:ext cx="6144208" cy="335790"/>
            </a:xfrm>
            <a:custGeom>
              <a:avLst/>
              <a:gdLst>
                <a:gd name="connsiteX0" fmla="*/ 0 w 6144208"/>
                <a:gd name="connsiteY0" fmla="*/ 55966 h 335790"/>
                <a:gd name="connsiteX1" fmla="*/ 55966 w 6144208"/>
                <a:gd name="connsiteY1" fmla="*/ 0 h 335790"/>
                <a:gd name="connsiteX2" fmla="*/ 6088242 w 6144208"/>
                <a:gd name="connsiteY2" fmla="*/ 0 h 335790"/>
                <a:gd name="connsiteX3" fmla="*/ 6144208 w 6144208"/>
                <a:gd name="connsiteY3" fmla="*/ 55966 h 335790"/>
                <a:gd name="connsiteX4" fmla="*/ 6144208 w 6144208"/>
                <a:gd name="connsiteY4" fmla="*/ 279824 h 335790"/>
                <a:gd name="connsiteX5" fmla="*/ 6088242 w 6144208"/>
                <a:gd name="connsiteY5" fmla="*/ 335790 h 335790"/>
                <a:gd name="connsiteX6" fmla="*/ 55966 w 6144208"/>
                <a:gd name="connsiteY6" fmla="*/ 335790 h 335790"/>
                <a:gd name="connsiteX7" fmla="*/ 0 w 6144208"/>
                <a:gd name="connsiteY7" fmla="*/ 279824 h 335790"/>
                <a:gd name="connsiteX8" fmla="*/ 0 w 6144208"/>
                <a:gd name="connsiteY8" fmla="*/ 55966 h 335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44208" h="335790">
                  <a:moveTo>
                    <a:pt x="0" y="55966"/>
                  </a:moveTo>
                  <a:cubicBezTo>
                    <a:pt x="0" y="25057"/>
                    <a:pt x="25057" y="0"/>
                    <a:pt x="55966" y="0"/>
                  </a:cubicBezTo>
                  <a:lnTo>
                    <a:pt x="6088242" y="0"/>
                  </a:lnTo>
                  <a:cubicBezTo>
                    <a:pt x="6119151" y="0"/>
                    <a:pt x="6144208" y="25057"/>
                    <a:pt x="6144208" y="55966"/>
                  </a:cubicBezTo>
                  <a:lnTo>
                    <a:pt x="6144208" y="279824"/>
                  </a:lnTo>
                  <a:cubicBezTo>
                    <a:pt x="6144208" y="310733"/>
                    <a:pt x="6119151" y="335790"/>
                    <a:pt x="6088242" y="335790"/>
                  </a:cubicBezTo>
                  <a:lnTo>
                    <a:pt x="55966" y="335790"/>
                  </a:lnTo>
                  <a:cubicBezTo>
                    <a:pt x="25057" y="335790"/>
                    <a:pt x="0" y="310733"/>
                    <a:pt x="0" y="279824"/>
                  </a:cubicBezTo>
                  <a:lnTo>
                    <a:pt x="0" y="5596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9732" tIns="69732" rIns="69732" bIns="69732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dirty="0"/>
                <a:t>Human Movement Biomechanics (</a:t>
              </a:r>
              <a:r>
                <a:rPr lang="en-US" sz="1400" b="1" kern="1200" dirty="0"/>
                <a:t>Friday, </a:t>
              </a:r>
              <a:r>
                <a:rPr lang="en-US" sz="1400" kern="1200" dirty="0"/>
                <a:t>12:30) - Room 205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5AA01673-C8CE-4A35-A56F-939ACCA66ADF}"/>
                </a:ext>
              </a:extLst>
            </p:cNvPr>
            <p:cNvSpPr/>
            <p:nvPr/>
          </p:nvSpPr>
          <p:spPr>
            <a:xfrm>
              <a:off x="981745" y="2306318"/>
              <a:ext cx="6144208" cy="335790"/>
            </a:xfrm>
            <a:custGeom>
              <a:avLst/>
              <a:gdLst>
                <a:gd name="connsiteX0" fmla="*/ 0 w 6144208"/>
                <a:gd name="connsiteY0" fmla="*/ 55966 h 335790"/>
                <a:gd name="connsiteX1" fmla="*/ 55966 w 6144208"/>
                <a:gd name="connsiteY1" fmla="*/ 0 h 335790"/>
                <a:gd name="connsiteX2" fmla="*/ 6088242 w 6144208"/>
                <a:gd name="connsiteY2" fmla="*/ 0 h 335790"/>
                <a:gd name="connsiteX3" fmla="*/ 6144208 w 6144208"/>
                <a:gd name="connsiteY3" fmla="*/ 55966 h 335790"/>
                <a:gd name="connsiteX4" fmla="*/ 6144208 w 6144208"/>
                <a:gd name="connsiteY4" fmla="*/ 279824 h 335790"/>
                <a:gd name="connsiteX5" fmla="*/ 6088242 w 6144208"/>
                <a:gd name="connsiteY5" fmla="*/ 335790 h 335790"/>
                <a:gd name="connsiteX6" fmla="*/ 55966 w 6144208"/>
                <a:gd name="connsiteY6" fmla="*/ 335790 h 335790"/>
                <a:gd name="connsiteX7" fmla="*/ 0 w 6144208"/>
                <a:gd name="connsiteY7" fmla="*/ 279824 h 335790"/>
                <a:gd name="connsiteX8" fmla="*/ 0 w 6144208"/>
                <a:gd name="connsiteY8" fmla="*/ 55966 h 335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44208" h="335790">
                  <a:moveTo>
                    <a:pt x="0" y="55966"/>
                  </a:moveTo>
                  <a:cubicBezTo>
                    <a:pt x="0" y="25057"/>
                    <a:pt x="25057" y="0"/>
                    <a:pt x="55966" y="0"/>
                  </a:cubicBezTo>
                  <a:lnTo>
                    <a:pt x="6088242" y="0"/>
                  </a:lnTo>
                  <a:cubicBezTo>
                    <a:pt x="6119151" y="0"/>
                    <a:pt x="6144208" y="25057"/>
                    <a:pt x="6144208" y="55966"/>
                  </a:cubicBezTo>
                  <a:lnTo>
                    <a:pt x="6144208" y="279824"/>
                  </a:lnTo>
                  <a:cubicBezTo>
                    <a:pt x="6144208" y="310733"/>
                    <a:pt x="6119151" y="335790"/>
                    <a:pt x="6088242" y="335790"/>
                  </a:cubicBezTo>
                  <a:lnTo>
                    <a:pt x="55966" y="335790"/>
                  </a:lnTo>
                  <a:cubicBezTo>
                    <a:pt x="25057" y="335790"/>
                    <a:pt x="0" y="310733"/>
                    <a:pt x="0" y="279824"/>
                  </a:cubicBezTo>
                  <a:lnTo>
                    <a:pt x="0" y="5596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9732" tIns="69732" rIns="69732" bIns="69732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dirty="0"/>
                <a:t>Joint Effort Initiative (</a:t>
              </a:r>
              <a:r>
                <a:rPr lang="en-US" sz="1400" b="1" kern="1200" dirty="0"/>
                <a:t>Friday, </a:t>
              </a:r>
              <a:r>
                <a:rPr lang="en-US" sz="1400" kern="1200" dirty="0"/>
                <a:t>12:30 pm) – Room 204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73CD2B9-2F05-4ACA-ABF8-57724C316D6C}"/>
                </a:ext>
              </a:extLst>
            </p:cNvPr>
            <p:cNvSpPr/>
            <p:nvPr/>
          </p:nvSpPr>
          <p:spPr>
            <a:xfrm>
              <a:off x="981745" y="2682428"/>
              <a:ext cx="6144208" cy="335790"/>
            </a:xfrm>
            <a:custGeom>
              <a:avLst/>
              <a:gdLst>
                <a:gd name="connsiteX0" fmla="*/ 0 w 6144208"/>
                <a:gd name="connsiteY0" fmla="*/ 55966 h 335790"/>
                <a:gd name="connsiteX1" fmla="*/ 55966 w 6144208"/>
                <a:gd name="connsiteY1" fmla="*/ 0 h 335790"/>
                <a:gd name="connsiteX2" fmla="*/ 6088242 w 6144208"/>
                <a:gd name="connsiteY2" fmla="*/ 0 h 335790"/>
                <a:gd name="connsiteX3" fmla="*/ 6144208 w 6144208"/>
                <a:gd name="connsiteY3" fmla="*/ 55966 h 335790"/>
                <a:gd name="connsiteX4" fmla="*/ 6144208 w 6144208"/>
                <a:gd name="connsiteY4" fmla="*/ 279824 h 335790"/>
                <a:gd name="connsiteX5" fmla="*/ 6088242 w 6144208"/>
                <a:gd name="connsiteY5" fmla="*/ 335790 h 335790"/>
                <a:gd name="connsiteX6" fmla="*/ 55966 w 6144208"/>
                <a:gd name="connsiteY6" fmla="*/ 335790 h 335790"/>
                <a:gd name="connsiteX7" fmla="*/ 0 w 6144208"/>
                <a:gd name="connsiteY7" fmla="*/ 279824 h 335790"/>
                <a:gd name="connsiteX8" fmla="*/ 0 w 6144208"/>
                <a:gd name="connsiteY8" fmla="*/ 55966 h 335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44208" h="335790">
                  <a:moveTo>
                    <a:pt x="0" y="55966"/>
                  </a:moveTo>
                  <a:cubicBezTo>
                    <a:pt x="0" y="25057"/>
                    <a:pt x="25057" y="0"/>
                    <a:pt x="55966" y="0"/>
                  </a:cubicBezTo>
                  <a:lnTo>
                    <a:pt x="6088242" y="0"/>
                  </a:lnTo>
                  <a:cubicBezTo>
                    <a:pt x="6119151" y="0"/>
                    <a:pt x="6144208" y="25057"/>
                    <a:pt x="6144208" y="55966"/>
                  </a:cubicBezTo>
                  <a:lnTo>
                    <a:pt x="6144208" y="279824"/>
                  </a:lnTo>
                  <a:cubicBezTo>
                    <a:pt x="6144208" y="310733"/>
                    <a:pt x="6119151" y="335790"/>
                    <a:pt x="6088242" y="335790"/>
                  </a:cubicBezTo>
                  <a:lnTo>
                    <a:pt x="55966" y="335790"/>
                  </a:lnTo>
                  <a:cubicBezTo>
                    <a:pt x="25057" y="335790"/>
                    <a:pt x="0" y="310733"/>
                    <a:pt x="0" y="279824"/>
                  </a:cubicBezTo>
                  <a:lnTo>
                    <a:pt x="0" y="5596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9732" tIns="69732" rIns="69732" bIns="69732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dirty="0"/>
                <a:t>Imaging (</a:t>
              </a:r>
              <a:r>
                <a:rPr lang="en-US" sz="1400" b="1" kern="1200" dirty="0"/>
                <a:t>Saturday</a:t>
              </a:r>
              <a:r>
                <a:rPr lang="en-US" sz="1400" kern="1200" dirty="0"/>
                <a:t>, 12:30) – Room 206/207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96D962F-6447-44E9-88C6-F05CC29733BC}"/>
                </a:ext>
              </a:extLst>
            </p:cNvPr>
            <p:cNvSpPr/>
            <p:nvPr/>
          </p:nvSpPr>
          <p:spPr>
            <a:xfrm>
              <a:off x="981745" y="3077561"/>
              <a:ext cx="6144208" cy="335790"/>
            </a:xfrm>
            <a:custGeom>
              <a:avLst/>
              <a:gdLst>
                <a:gd name="connsiteX0" fmla="*/ 0 w 6144208"/>
                <a:gd name="connsiteY0" fmla="*/ 55966 h 335790"/>
                <a:gd name="connsiteX1" fmla="*/ 55966 w 6144208"/>
                <a:gd name="connsiteY1" fmla="*/ 0 h 335790"/>
                <a:gd name="connsiteX2" fmla="*/ 6088242 w 6144208"/>
                <a:gd name="connsiteY2" fmla="*/ 0 h 335790"/>
                <a:gd name="connsiteX3" fmla="*/ 6144208 w 6144208"/>
                <a:gd name="connsiteY3" fmla="*/ 55966 h 335790"/>
                <a:gd name="connsiteX4" fmla="*/ 6144208 w 6144208"/>
                <a:gd name="connsiteY4" fmla="*/ 279824 h 335790"/>
                <a:gd name="connsiteX5" fmla="*/ 6088242 w 6144208"/>
                <a:gd name="connsiteY5" fmla="*/ 335790 h 335790"/>
                <a:gd name="connsiteX6" fmla="*/ 55966 w 6144208"/>
                <a:gd name="connsiteY6" fmla="*/ 335790 h 335790"/>
                <a:gd name="connsiteX7" fmla="*/ 0 w 6144208"/>
                <a:gd name="connsiteY7" fmla="*/ 279824 h 335790"/>
                <a:gd name="connsiteX8" fmla="*/ 0 w 6144208"/>
                <a:gd name="connsiteY8" fmla="*/ 55966 h 335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44208" h="335790">
                  <a:moveTo>
                    <a:pt x="0" y="55966"/>
                  </a:moveTo>
                  <a:cubicBezTo>
                    <a:pt x="0" y="25057"/>
                    <a:pt x="25057" y="0"/>
                    <a:pt x="55966" y="0"/>
                  </a:cubicBezTo>
                  <a:lnTo>
                    <a:pt x="6088242" y="0"/>
                  </a:lnTo>
                  <a:cubicBezTo>
                    <a:pt x="6119151" y="0"/>
                    <a:pt x="6144208" y="25057"/>
                    <a:pt x="6144208" y="55966"/>
                  </a:cubicBezTo>
                  <a:lnTo>
                    <a:pt x="6144208" y="279824"/>
                  </a:lnTo>
                  <a:cubicBezTo>
                    <a:pt x="6144208" y="310733"/>
                    <a:pt x="6119151" y="335790"/>
                    <a:pt x="6088242" y="335790"/>
                  </a:cubicBezTo>
                  <a:lnTo>
                    <a:pt x="55966" y="335790"/>
                  </a:lnTo>
                  <a:cubicBezTo>
                    <a:pt x="25057" y="335790"/>
                    <a:pt x="0" y="310733"/>
                    <a:pt x="0" y="279824"/>
                  </a:cubicBezTo>
                  <a:lnTo>
                    <a:pt x="0" y="5596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9732" tIns="69732" rIns="69732" bIns="69732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dirty="0"/>
                <a:t>Multimorbidity (</a:t>
              </a:r>
              <a:r>
                <a:rPr lang="en-US" sz="1400" b="1" dirty="0"/>
                <a:t>Thurs</a:t>
              </a:r>
              <a:r>
                <a:rPr lang="en-US" sz="1400" b="1" kern="1200" dirty="0"/>
                <a:t>day, </a:t>
              </a:r>
              <a:r>
                <a:rPr lang="en-US" sz="1400" kern="1200" dirty="0"/>
                <a:t>12:30) – Room 208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A39314D-E239-4B20-B23D-6354EA0C78B7}"/>
                </a:ext>
              </a:extLst>
            </p:cNvPr>
            <p:cNvSpPr/>
            <p:nvPr/>
          </p:nvSpPr>
          <p:spPr>
            <a:xfrm>
              <a:off x="981745" y="3484479"/>
              <a:ext cx="6144208" cy="335790"/>
            </a:xfrm>
            <a:custGeom>
              <a:avLst/>
              <a:gdLst>
                <a:gd name="connsiteX0" fmla="*/ 0 w 6144208"/>
                <a:gd name="connsiteY0" fmla="*/ 55966 h 335790"/>
                <a:gd name="connsiteX1" fmla="*/ 55966 w 6144208"/>
                <a:gd name="connsiteY1" fmla="*/ 0 h 335790"/>
                <a:gd name="connsiteX2" fmla="*/ 6088242 w 6144208"/>
                <a:gd name="connsiteY2" fmla="*/ 0 h 335790"/>
                <a:gd name="connsiteX3" fmla="*/ 6144208 w 6144208"/>
                <a:gd name="connsiteY3" fmla="*/ 55966 h 335790"/>
                <a:gd name="connsiteX4" fmla="*/ 6144208 w 6144208"/>
                <a:gd name="connsiteY4" fmla="*/ 279824 h 335790"/>
                <a:gd name="connsiteX5" fmla="*/ 6088242 w 6144208"/>
                <a:gd name="connsiteY5" fmla="*/ 335790 h 335790"/>
                <a:gd name="connsiteX6" fmla="*/ 55966 w 6144208"/>
                <a:gd name="connsiteY6" fmla="*/ 335790 h 335790"/>
                <a:gd name="connsiteX7" fmla="*/ 0 w 6144208"/>
                <a:gd name="connsiteY7" fmla="*/ 279824 h 335790"/>
                <a:gd name="connsiteX8" fmla="*/ 0 w 6144208"/>
                <a:gd name="connsiteY8" fmla="*/ 55966 h 335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44208" h="335790">
                  <a:moveTo>
                    <a:pt x="0" y="55966"/>
                  </a:moveTo>
                  <a:cubicBezTo>
                    <a:pt x="0" y="25057"/>
                    <a:pt x="25057" y="0"/>
                    <a:pt x="55966" y="0"/>
                  </a:cubicBezTo>
                  <a:lnTo>
                    <a:pt x="6088242" y="0"/>
                  </a:lnTo>
                  <a:cubicBezTo>
                    <a:pt x="6119151" y="0"/>
                    <a:pt x="6144208" y="25057"/>
                    <a:pt x="6144208" y="55966"/>
                  </a:cubicBezTo>
                  <a:lnTo>
                    <a:pt x="6144208" y="279824"/>
                  </a:lnTo>
                  <a:cubicBezTo>
                    <a:pt x="6144208" y="310733"/>
                    <a:pt x="6119151" y="335790"/>
                    <a:pt x="6088242" y="335790"/>
                  </a:cubicBezTo>
                  <a:lnTo>
                    <a:pt x="55966" y="335790"/>
                  </a:lnTo>
                  <a:cubicBezTo>
                    <a:pt x="25057" y="335790"/>
                    <a:pt x="0" y="310733"/>
                    <a:pt x="0" y="279824"/>
                  </a:cubicBezTo>
                  <a:lnTo>
                    <a:pt x="0" y="5596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9732" tIns="69732" rIns="69732" bIns="69732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dirty="0"/>
                <a:t>OA Pain (</a:t>
              </a:r>
              <a:r>
                <a:rPr lang="en-US" sz="1400" b="1" kern="1200" dirty="0"/>
                <a:t>Thursday, </a:t>
              </a:r>
              <a:r>
                <a:rPr lang="en-US" sz="1400" kern="1200" dirty="0"/>
                <a:t>12:30 pm) – Room 204</a:t>
              </a: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B7CEB8E-1765-4AE8-B95D-882CB9DD9006}"/>
                </a:ext>
              </a:extLst>
            </p:cNvPr>
            <p:cNvSpPr/>
            <p:nvPr/>
          </p:nvSpPr>
          <p:spPr>
            <a:xfrm>
              <a:off x="981745" y="3875993"/>
              <a:ext cx="6144208" cy="335790"/>
            </a:xfrm>
            <a:custGeom>
              <a:avLst/>
              <a:gdLst>
                <a:gd name="connsiteX0" fmla="*/ 0 w 6144208"/>
                <a:gd name="connsiteY0" fmla="*/ 55966 h 335790"/>
                <a:gd name="connsiteX1" fmla="*/ 55966 w 6144208"/>
                <a:gd name="connsiteY1" fmla="*/ 0 h 335790"/>
                <a:gd name="connsiteX2" fmla="*/ 6088242 w 6144208"/>
                <a:gd name="connsiteY2" fmla="*/ 0 h 335790"/>
                <a:gd name="connsiteX3" fmla="*/ 6144208 w 6144208"/>
                <a:gd name="connsiteY3" fmla="*/ 55966 h 335790"/>
                <a:gd name="connsiteX4" fmla="*/ 6144208 w 6144208"/>
                <a:gd name="connsiteY4" fmla="*/ 279824 h 335790"/>
                <a:gd name="connsiteX5" fmla="*/ 6088242 w 6144208"/>
                <a:gd name="connsiteY5" fmla="*/ 335790 h 335790"/>
                <a:gd name="connsiteX6" fmla="*/ 55966 w 6144208"/>
                <a:gd name="connsiteY6" fmla="*/ 335790 h 335790"/>
                <a:gd name="connsiteX7" fmla="*/ 0 w 6144208"/>
                <a:gd name="connsiteY7" fmla="*/ 279824 h 335790"/>
                <a:gd name="connsiteX8" fmla="*/ 0 w 6144208"/>
                <a:gd name="connsiteY8" fmla="*/ 55966 h 335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44208" h="335790">
                  <a:moveTo>
                    <a:pt x="0" y="55966"/>
                  </a:moveTo>
                  <a:cubicBezTo>
                    <a:pt x="0" y="25057"/>
                    <a:pt x="25057" y="0"/>
                    <a:pt x="55966" y="0"/>
                  </a:cubicBezTo>
                  <a:lnTo>
                    <a:pt x="6088242" y="0"/>
                  </a:lnTo>
                  <a:cubicBezTo>
                    <a:pt x="6119151" y="0"/>
                    <a:pt x="6144208" y="25057"/>
                    <a:pt x="6144208" y="55966"/>
                  </a:cubicBezTo>
                  <a:lnTo>
                    <a:pt x="6144208" y="279824"/>
                  </a:lnTo>
                  <a:cubicBezTo>
                    <a:pt x="6144208" y="310733"/>
                    <a:pt x="6119151" y="335790"/>
                    <a:pt x="6088242" y="335790"/>
                  </a:cubicBezTo>
                  <a:lnTo>
                    <a:pt x="55966" y="335790"/>
                  </a:lnTo>
                  <a:cubicBezTo>
                    <a:pt x="25057" y="335790"/>
                    <a:pt x="0" y="310733"/>
                    <a:pt x="0" y="279824"/>
                  </a:cubicBezTo>
                  <a:lnTo>
                    <a:pt x="0" y="5596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9732" tIns="69732" rIns="69732" bIns="69732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dirty="0"/>
                <a:t>Regenerative Medicine (</a:t>
              </a:r>
              <a:r>
                <a:rPr lang="en-US" sz="1400" b="1" kern="1200" dirty="0"/>
                <a:t>Friday</a:t>
              </a:r>
              <a:r>
                <a:rPr lang="en-US" sz="1400" kern="1200" dirty="0"/>
                <a:t>, 12:30) – Room 206/207</a:t>
              </a: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F92CDCE-A2E7-4D62-B3B7-801050F37359}"/>
                </a:ext>
              </a:extLst>
            </p:cNvPr>
            <p:cNvSpPr/>
            <p:nvPr/>
          </p:nvSpPr>
          <p:spPr>
            <a:xfrm>
              <a:off x="981745" y="4267507"/>
              <a:ext cx="6144208" cy="335790"/>
            </a:xfrm>
            <a:custGeom>
              <a:avLst/>
              <a:gdLst>
                <a:gd name="connsiteX0" fmla="*/ 0 w 6144208"/>
                <a:gd name="connsiteY0" fmla="*/ 55966 h 335790"/>
                <a:gd name="connsiteX1" fmla="*/ 55966 w 6144208"/>
                <a:gd name="connsiteY1" fmla="*/ 0 h 335790"/>
                <a:gd name="connsiteX2" fmla="*/ 6088242 w 6144208"/>
                <a:gd name="connsiteY2" fmla="*/ 0 h 335790"/>
                <a:gd name="connsiteX3" fmla="*/ 6144208 w 6144208"/>
                <a:gd name="connsiteY3" fmla="*/ 55966 h 335790"/>
                <a:gd name="connsiteX4" fmla="*/ 6144208 w 6144208"/>
                <a:gd name="connsiteY4" fmla="*/ 279824 h 335790"/>
                <a:gd name="connsiteX5" fmla="*/ 6088242 w 6144208"/>
                <a:gd name="connsiteY5" fmla="*/ 335790 h 335790"/>
                <a:gd name="connsiteX6" fmla="*/ 55966 w 6144208"/>
                <a:gd name="connsiteY6" fmla="*/ 335790 h 335790"/>
                <a:gd name="connsiteX7" fmla="*/ 0 w 6144208"/>
                <a:gd name="connsiteY7" fmla="*/ 279824 h 335790"/>
                <a:gd name="connsiteX8" fmla="*/ 0 w 6144208"/>
                <a:gd name="connsiteY8" fmla="*/ 55966 h 335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44208" h="335790">
                  <a:moveTo>
                    <a:pt x="0" y="55966"/>
                  </a:moveTo>
                  <a:cubicBezTo>
                    <a:pt x="0" y="25057"/>
                    <a:pt x="25057" y="0"/>
                    <a:pt x="55966" y="0"/>
                  </a:cubicBezTo>
                  <a:lnTo>
                    <a:pt x="6088242" y="0"/>
                  </a:lnTo>
                  <a:cubicBezTo>
                    <a:pt x="6119151" y="0"/>
                    <a:pt x="6144208" y="25057"/>
                    <a:pt x="6144208" y="55966"/>
                  </a:cubicBezTo>
                  <a:lnTo>
                    <a:pt x="6144208" y="279824"/>
                  </a:lnTo>
                  <a:cubicBezTo>
                    <a:pt x="6144208" y="310733"/>
                    <a:pt x="6119151" y="335790"/>
                    <a:pt x="6088242" y="335790"/>
                  </a:cubicBezTo>
                  <a:lnTo>
                    <a:pt x="55966" y="335790"/>
                  </a:lnTo>
                  <a:cubicBezTo>
                    <a:pt x="25057" y="335790"/>
                    <a:pt x="0" y="310733"/>
                    <a:pt x="0" y="279824"/>
                  </a:cubicBezTo>
                  <a:lnTo>
                    <a:pt x="0" y="5596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9732" tIns="69732" rIns="69732" bIns="69732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dirty="0"/>
                <a:t>OA Rehabilitation (</a:t>
              </a:r>
              <a:r>
                <a:rPr lang="en-US" sz="1400" b="1" kern="1200" dirty="0"/>
                <a:t>Saturday, </a:t>
              </a:r>
              <a:r>
                <a:rPr lang="en-US" sz="1400" kern="1200" dirty="0"/>
                <a:t>12:30) – Room 204</a:t>
              </a: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AC5B7D-3C33-4784-9FE8-4EBE996E91E8}"/>
                </a:ext>
              </a:extLst>
            </p:cNvPr>
            <p:cNvSpPr/>
            <p:nvPr/>
          </p:nvSpPr>
          <p:spPr>
            <a:xfrm>
              <a:off x="981745" y="4659021"/>
              <a:ext cx="6144208" cy="335790"/>
            </a:xfrm>
            <a:custGeom>
              <a:avLst/>
              <a:gdLst>
                <a:gd name="connsiteX0" fmla="*/ 0 w 6144208"/>
                <a:gd name="connsiteY0" fmla="*/ 55966 h 335790"/>
                <a:gd name="connsiteX1" fmla="*/ 55966 w 6144208"/>
                <a:gd name="connsiteY1" fmla="*/ 0 h 335790"/>
                <a:gd name="connsiteX2" fmla="*/ 6088242 w 6144208"/>
                <a:gd name="connsiteY2" fmla="*/ 0 h 335790"/>
                <a:gd name="connsiteX3" fmla="*/ 6144208 w 6144208"/>
                <a:gd name="connsiteY3" fmla="*/ 55966 h 335790"/>
                <a:gd name="connsiteX4" fmla="*/ 6144208 w 6144208"/>
                <a:gd name="connsiteY4" fmla="*/ 279824 h 335790"/>
                <a:gd name="connsiteX5" fmla="*/ 6088242 w 6144208"/>
                <a:gd name="connsiteY5" fmla="*/ 335790 h 335790"/>
                <a:gd name="connsiteX6" fmla="*/ 55966 w 6144208"/>
                <a:gd name="connsiteY6" fmla="*/ 335790 h 335790"/>
                <a:gd name="connsiteX7" fmla="*/ 0 w 6144208"/>
                <a:gd name="connsiteY7" fmla="*/ 279824 h 335790"/>
                <a:gd name="connsiteX8" fmla="*/ 0 w 6144208"/>
                <a:gd name="connsiteY8" fmla="*/ 55966 h 335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44208" h="335790">
                  <a:moveTo>
                    <a:pt x="0" y="55966"/>
                  </a:moveTo>
                  <a:cubicBezTo>
                    <a:pt x="0" y="25057"/>
                    <a:pt x="25057" y="0"/>
                    <a:pt x="55966" y="0"/>
                  </a:cubicBezTo>
                  <a:lnTo>
                    <a:pt x="6088242" y="0"/>
                  </a:lnTo>
                  <a:cubicBezTo>
                    <a:pt x="6119151" y="0"/>
                    <a:pt x="6144208" y="25057"/>
                    <a:pt x="6144208" y="55966"/>
                  </a:cubicBezTo>
                  <a:lnTo>
                    <a:pt x="6144208" y="279824"/>
                  </a:lnTo>
                  <a:cubicBezTo>
                    <a:pt x="6144208" y="310733"/>
                    <a:pt x="6119151" y="335790"/>
                    <a:pt x="6088242" y="335790"/>
                  </a:cubicBezTo>
                  <a:lnTo>
                    <a:pt x="55966" y="335790"/>
                  </a:lnTo>
                  <a:cubicBezTo>
                    <a:pt x="25057" y="335790"/>
                    <a:pt x="0" y="310733"/>
                    <a:pt x="0" y="279824"/>
                  </a:cubicBezTo>
                  <a:lnTo>
                    <a:pt x="0" y="5596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9732" tIns="69732" rIns="69732" bIns="69732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dirty="0"/>
                <a:t>Spinal OA (</a:t>
              </a:r>
              <a:r>
                <a:rPr lang="en-US" sz="1400" b="1" kern="1200" dirty="0"/>
                <a:t>Friday, </a:t>
              </a:r>
              <a:r>
                <a:rPr lang="en-US" sz="1400" kern="1200" dirty="0"/>
                <a:t>12:30) – Room 208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2372560-CD60-47FD-9F48-4850E7820745}"/>
              </a:ext>
            </a:extLst>
          </p:cNvPr>
          <p:cNvSpPr txBox="1"/>
          <p:nvPr/>
        </p:nvSpPr>
        <p:spPr>
          <a:xfrm>
            <a:off x="755650" y="1190876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Discussion Group Schedule</a:t>
            </a:r>
          </a:p>
        </p:txBody>
      </p:sp>
    </p:spTree>
    <p:extLst>
      <p:ext uri="{BB962C8B-B14F-4D97-AF65-F5344CB8AC3E}">
        <p14:creationId xmlns:p14="http://schemas.microsoft.com/office/powerpoint/2010/main" val="14845091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B9DB4D69-24AB-4C42-B84E-CF3D64FC503C}"/>
              </a:ext>
            </a:extLst>
          </p:cNvPr>
          <p:cNvGrpSpPr/>
          <p:nvPr/>
        </p:nvGrpSpPr>
        <p:grpSpPr>
          <a:xfrm>
            <a:off x="1382295" y="1188462"/>
            <a:ext cx="6783355" cy="629818"/>
            <a:chOff x="1573763" y="195941"/>
            <a:chExt cx="9044473" cy="83975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E9356BD-74E9-4941-9EB6-A73EA76819B7}"/>
                </a:ext>
              </a:extLst>
            </p:cNvPr>
            <p:cNvSpPr/>
            <p:nvPr/>
          </p:nvSpPr>
          <p:spPr>
            <a:xfrm>
              <a:off x="2006081" y="195943"/>
              <a:ext cx="8192277" cy="839755"/>
            </a:xfrm>
            <a:prstGeom prst="rect">
              <a:avLst/>
            </a:prstGeom>
            <a:solidFill>
              <a:srgbClr val="0063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427E6F0-C2AB-4811-AEE2-E55C594FE3EE}"/>
                </a:ext>
              </a:extLst>
            </p:cNvPr>
            <p:cNvSpPr/>
            <p:nvPr/>
          </p:nvSpPr>
          <p:spPr>
            <a:xfrm>
              <a:off x="1573763" y="195942"/>
              <a:ext cx="833535" cy="839755"/>
            </a:xfrm>
            <a:prstGeom prst="ellipse">
              <a:avLst/>
            </a:prstGeom>
            <a:solidFill>
              <a:srgbClr val="0063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839398F-8478-4839-AADF-F962BF035D33}"/>
                </a:ext>
              </a:extLst>
            </p:cNvPr>
            <p:cNvSpPr/>
            <p:nvPr/>
          </p:nvSpPr>
          <p:spPr>
            <a:xfrm>
              <a:off x="9784701" y="195941"/>
              <a:ext cx="833535" cy="839755"/>
            </a:xfrm>
            <a:prstGeom prst="ellipse">
              <a:avLst/>
            </a:prstGeom>
            <a:solidFill>
              <a:srgbClr val="0063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A785F6C-4D90-444A-AB95-3EE117B7D2E0}"/>
              </a:ext>
            </a:extLst>
          </p:cNvPr>
          <p:cNvSpPr txBox="1"/>
          <p:nvPr/>
        </p:nvSpPr>
        <p:spPr>
          <a:xfrm>
            <a:off x="1690206" y="1272539"/>
            <a:ext cx="6167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bg1"/>
                </a:solidFill>
              </a:rPr>
              <a:t>Congratulations: Highest Rated Abstracts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1BC404-89AF-4C9A-BF4C-76E38FDC75AE}"/>
              </a:ext>
            </a:extLst>
          </p:cNvPr>
          <p:cNvSpPr/>
          <p:nvPr/>
        </p:nvSpPr>
        <p:spPr>
          <a:xfrm>
            <a:off x="2019792" y="1839272"/>
            <a:ext cx="4906537" cy="447814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ctr">
              <a:spcBef>
                <a:spcPts val="0"/>
              </a:spcBef>
            </a:pP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Mylène Paulien Jansen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</a:pP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Zhaoyang Liu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</a:pP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Kevin Grant Burt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</a:pP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Adrienne A. Giannone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</a:pP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Xiaobo Shawn ZHU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</a:pP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Wan Ting Yan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</a:pP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Filippo Recenti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</a:pP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Monica Toft Hannani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</a:pP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Sujin Noh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</a:pPr>
            <a:endParaRPr lang="en-US" sz="1800" dirty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ctr">
              <a:spcBef>
                <a:spcPts val="0"/>
              </a:spcBef>
            </a:pPr>
            <a:endParaRPr lang="en-US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100" dirty="0"/>
          </a:p>
          <a:p>
            <a:pPr algn="ctr"/>
            <a:endParaRPr lang="en-US" sz="2100" dirty="0"/>
          </a:p>
          <a:p>
            <a:pPr algn="ctr"/>
            <a:r>
              <a:rPr lang="en-US" sz="2100" dirty="0"/>
              <a:t> </a:t>
            </a:r>
          </a:p>
          <a:p>
            <a:pPr algn="ctr"/>
            <a:endParaRPr 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4723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B9DB4D69-24AB-4C42-B84E-CF3D64FC503C}"/>
              </a:ext>
            </a:extLst>
          </p:cNvPr>
          <p:cNvGrpSpPr/>
          <p:nvPr/>
        </p:nvGrpSpPr>
        <p:grpSpPr>
          <a:xfrm>
            <a:off x="1180325" y="1270288"/>
            <a:ext cx="6783355" cy="629818"/>
            <a:chOff x="1573763" y="195941"/>
            <a:chExt cx="9044473" cy="83975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E9356BD-74E9-4941-9EB6-A73EA76819B7}"/>
                </a:ext>
              </a:extLst>
            </p:cNvPr>
            <p:cNvSpPr/>
            <p:nvPr/>
          </p:nvSpPr>
          <p:spPr>
            <a:xfrm>
              <a:off x="2006081" y="195943"/>
              <a:ext cx="8192277" cy="839755"/>
            </a:xfrm>
            <a:prstGeom prst="rect">
              <a:avLst/>
            </a:prstGeom>
            <a:solidFill>
              <a:srgbClr val="0063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427E6F0-C2AB-4811-AEE2-E55C594FE3EE}"/>
                </a:ext>
              </a:extLst>
            </p:cNvPr>
            <p:cNvSpPr/>
            <p:nvPr/>
          </p:nvSpPr>
          <p:spPr>
            <a:xfrm>
              <a:off x="1573763" y="195942"/>
              <a:ext cx="833535" cy="839755"/>
            </a:xfrm>
            <a:prstGeom prst="ellipse">
              <a:avLst/>
            </a:prstGeom>
            <a:solidFill>
              <a:srgbClr val="0063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839398F-8478-4839-AADF-F962BF035D33}"/>
                </a:ext>
              </a:extLst>
            </p:cNvPr>
            <p:cNvSpPr/>
            <p:nvPr/>
          </p:nvSpPr>
          <p:spPr>
            <a:xfrm>
              <a:off x="9784701" y="195941"/>
              <a:ext cx="833535" cy="839755"/>
            </a:xfrm>
            <a:prstGeom prst="ellipse">
              <a:avLst/>
            </a:prstGeom>
            <a:solidFill>
              <a:srgbClr val="0063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A785F6C-4D90-444A-AB95-3EE117B7D2E0}"/>
              </a:ext>
            </a:extLst>
          </p:cNvPr>
          <p:cNvSpPr txBox="1"/>
          <p:nvPr/>
        </p:nvSpPr>
        <p:spPr>
          <a:xfrm>
            <a:off x="1564433" y="1350262"/>
            <a:ext cx="6167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</a:rPr>
              <a:t>Announcing 2026 Travel Exchange Scholars!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1BC404-89AF-4C9A-BF4C-76E38FDC75AE}"/>
              </a:ext>
            </a:extLst>
          </p:cNvPr>
          <p:cNvSpPr/>
          <p:nvPr/>
        </p:nvSpPr>
        <p:spPr>
          <a:xfrm>
            <a:off x="2167040" y="1879113"/>
            <a:ext cx="4765406" cy="263149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 b="0" i="0" dirty="0">
              <a:solidFill>
                <a:srgbClr val="222222"/>
              </a:solidFill>
              <a:effectLst/>
              <a:latin typeface="+mj-lt"/>
            </a:endParaRPr>
          </a:p>
          <a:p>
            <a:pPr algn="ctr"/>
            <a:endParaRPr lang="en-US" sz="1800" b="0" i="0" dirty="0">
              <a:solidFill>
                <a:srgbClr val="222222"/>
              </a:solidFill>
              <a:effectLst/>
              <a:latin typeface="+mj-lt"/>
            </a:endParaRPr>
          </a:p>
          <a:p>
            <a:pPr algn="ctr"/>
            <a:r>
              <a:rPr lang="en-US" sz="1800" b="0" i="0" dirty="0">
                <a:solidFill>
                  <a:srgbClr val="222222"/>
                </a:solidFill>
                <a:effectLst/>
                <a:latin typeface="+mj-lt"/>
              </a:rPr>
              <a:t>Lara Chapman </a:t>
            </a:r>
          </a:p>
          <a:p>
            <a:pPr algn="ctr"/>
            <a:r>
              <a:rPr lang="en-US" sz="1800" dirty="0">
                <a:solidFill>
                  <a:srgbClr val="222222"/>
                </a:solidFill>
                <a:latin typeface="+mj-lt"/>
              </a:rPr>
              <a:t>Andrea Dell’Isola</a:t>
            </a:r>
            <a:endParaRPr lang="en-US" sz="1800" b="0" i="0" dirty="0">
              <a:solidFill>
                <a:srgbClr val="222222"/>
              </a:solidFill>
              <a:effectLst/>
              <a:latin typeface="+mj-lt"/>
            </a:endParaRPr>
          </a:p>
          <a:p>
            <a:pPr algn="ctr"/>
            <a:r>
              <a:rPr lang="en-US" sz="1800" dirty="0">
                <a:solidFill>
                  <a:srgbClr val="222222"/>
                </a:solidFill>
                <a:latin typeface="+mj-lt"/>
              </a:rPr>
              <a:t>Asmaa El Maarbani</a:t>
            </a:r>
            <a:endParaRPr lang="en-US" sz="1800" b="0" i="0" dirty="0">
              <a:solidFill>
                <a:srgbClr val="222222"/>
              </a:solidFill>
              <a:effectLst/>
              <a:latin typeface="+mj-lt"/>
            </a:endParaRPr>
          </a:p>
          <a:p>
            <a:pPr algn="ctr"/>
            <a:r>
              <a:rPr lang="en-US" sz="1800" dirty="0">
                <a:solidFill>
                  <a:srgbClr val="222222"/>
                </a:solidFill>
                <a:latin typeface="+mj-lt"/>
              </a:rPr>
              <a:t>Bipin Ghimire</a:t>
            </a:r>
            <a:endParaRPr lang="en-US" sz="1800" b="0" i="0" dirty="0">
              <a:solidFill>
                <a:srgbClr val="222222"/>
              </a:solidFill>
              <a:effectLst/>
              <a:latin typeface="+mj-lt"/>
            </a:endParaRPr>
          </a:p>
          <a:p>
            <a:pPr algn="ctr"/>
            <a:r>
              <a:rPr lang="en-US" sz="1800" b="0" i="0" dirty="0">
                <a:solidFill>
                  <a:srgbClr val="222222"/>
                </a:solidFill>
                <a:effectLst/>
                <a:latin typeface="+mj-lt"/>
              </a:rPr>
              <a:t>Rebecca Ramalho</a:t>
            </a:r>
          </a:p>
          <a:p>
            <a:pPr algn="ctr"/>
            <a:r>
              <a:rPr lang="en-US" sz="1800" dirty="0">
                <a:solidFill>
                  <a:srgbClr val="222222"/>
                </a:solidFill>
                <a:latin typeface="+mj-lt"/>
              </a:rPr>
              <a:t>Pietro Rubortone</a:t>
            </a:r>
            <a:endParaRPr lang="en-US" sz="1800" b="0" i="0" dirty="0">
              <a:solidFill>
                <a:srgbClr val="222222"/>
              </a:solidFill>
              <a:effectLst/>
              <a:latin typeface="+mj-lt"/>
            </a:endParaRPr>
          </a:p>
          <a:p>
            <a:pPr algn="ctr"/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20412037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6A04A4E-7011-4300-A0E3-71F1E76F3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6A94B69-0FBF-4919-A215-4ADC14C4A866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 t="8902" b="8902"/>
          <a:stretch/>
        </p:blipFill>
        <p:spPr>
          <a:xfrm>
            <a:off x="5569352" y="1683864"/>
            <a:ext cx="3240087" cy="25574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7D0F753-0C25-4905-AE03-1312ECBCA74E}"/>
              </a:ext>
            </a:extLst>
          </p:cNvPr>
          <p:cNvGrpSpPr/>
          <p:nvPr/>
        </p:nvGrpSpPr>
        <p:grpSpPr>
          <a:xfrm>
            <a:off x="156922" y="1236442"/>
            <a:ext cx="5650426" cy="629818"/>
            <a:chOff x="1573763" y="195941"/>
            <a:chExt cx="9044473" cy="83975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350C8A-931D-4452-A276-79AF3FA3D60F}"/>
                </a:ext>
              </a:extLst>
            </p:cNvPr>
            <p:cNvSpPr/>
            <p:nvPr/>
          </p:nvSpPr>
          <p:spPr>
            <a:xfrm>
              <a:off x="2006081" y="195943"/>
              <a:ext cx="8192277" cy="839755"/>
            </a:xfrm>
            <a:prstGeom prst="rect">
              <a:avLst/>
            </a:prstGeom>
            <a:solidFill>
              <a:srgbClr val="0063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 dirty="0">
                <a:highlight>
                  <a:srgbClr val="FFC63B"/>
                </a:highlight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81C5113-54CD-4BEF-AABF-8FD2708AF2D0}"/>
                </a:ext>
              </a:extLst>
            </p:cNvPr>
            <p:cNvSpPr/>
            <p:nvPr/>
          </p:nvSpPr>
          <p:spPr>
            <a:xfrm>
              <a:off x="1573763" y="195942"/>
              <a:ext cx="833535" cy="839755"/>
            </a:xfrm>
            <a:prstGeom prst="ellipse">
              <a:avLst/>
            </a:prstGeom>
            <a:solidFill>
              <a:srgbClr val="0063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1D635C6-5BD8-4E70-8397-677C3A29447B}"/>
                </a:ext>
              </a:extLst>
            </p:cNvPr>
            <p:cNvSpPr/>
            <p:nvPr/>
          </p:nvSpPr>
          <p:spPr>
            <a:xfrm>
              <a:off x="9784701" y="195941"/>
              <a:ext cx="833535" cy="839755"/>
            </a:xfrm>
            <a:prstGeom prst="ellipse">
              <a:avLst/>
            </a:prstGeom>
            <a:solidFill>
              <a:srgbClr val="0063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 dirty="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A2A5D7F7-84BD-466E-972A-880B0A47CA09}"/>
              </a:ext>
            </a:extLst>
          </p:cNvPr>
          <p:cNvSpPr txBox="1"/>
          <p:nvPr/>
        </p:nvSpPr>
        <p:spPr>
          <a:xfrm>
            <a:off x="401343" y="1336708"/>
            <a:ext cx="6167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</a:rPr>
              <a:t>Lifetime Achievement Award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FCDAD7-4641-4D78-AB4E-D75BDD71CB34}"/>
              </a:ext>
            </a:extLst>
          </p:cNvPr>
          <p:cNvSpPr/>
          <p:nvPr/>
        </p:nvSpPr>
        <p:spPr>
          <a:xfrm>
            <a:off x="186674" y="1921747"/>
            <a:ext cx="5138257" cy="244682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2400" b="1" dirty="0">
                <a:solidFill>
                  <a:srgbClr val="0063A6"/>
                </a:solidFill>
              </a:rPr>
              <a:t>Michael Nevitt, PhD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250" dirty="0">
                <a:solidFill>
                  <a:srgbClr val="0063A6"/>
                </a:solidFill>
              </a:rPr>
              <a:t>University of San Francisco, US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250" dirty="0">
              <a:solidFill>
                <a:srgbClr val="0063A6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63A6"/>
                </a:solidFill>
              </a:rPr>
              <a:t>The Lifetime Achievement Award is intended to honor a person who has devoted much of their career to the advancement of the science associated with osteoarthritis.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38F0BE-5C02-40E0-88F4-89BD8AFFAF75}"/>
              </a:ext>
            </a:extLst>
          </p:cNvPr>
          <p:cNvCxnSpPr>
            <a:cxnSpLocks/>
          </p:cNvCxnSpPr>
          <p:nvPr/>
        </p:nvCxnSpPr>
        <p:spPr>
          <a:xfrm>
            <a:off x="1433094" y="2810854"/>
            <a:ext cx="2364581" cy="0"/>
          </a:xfrm>
          <a:prstGeom prst="line">
            <a:avLst/>
          </a:prstGeom>
          <a:ln w="38100">
            <a:solidFill>
              <a:srgbClr val="FFC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58F4885-9690-4EC7-833C-BE21108EC1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592" y="4436458"/>
            <a:ext cx="3580514" cy="46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138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B9DB4D69-24AB-4C42-B84E-CF3D64FC503C}"/>
              </a:ext>
            </a:extLst>
          </p:cNvPr>
          <p:cNvGrpSpPr/>
          <p:nvPr/>
        </p:nvGrpSpPr>
        <p:grpSpPr>
          <a:xfrm>
            <a:off x="60259" y="1244956"/>
            <a:ext cx="5703038" cy="629818"/>
            <a:chOff x="1573763" y="195941"/>
            <a:chExt cx="9044473" cy="83975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E9356BD-74E9-4941-9EB6-A73EA76819B7}"/>
                </a:ext>
              </a:extLst>
            </p:cNvPr>
            <p:cNvSpPr/>
            <p:nvPr/>
          </p:nvSpPr>
          <p:spPr>
            <a:xfrm>
              <a:off x="2006081" y="195943"/>
              <a:ext cx="8192277" cy="839755"/>
            </a:xfrm>
            <a:prstGeom prst="rect">
              <a:avLst/>
            </a:prstGeom>
            <a:solidFill>
              <a:srgbClr val="0063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427E6F0-C2AB-4811-AEE2-E55C594FE3EE}"/>
                </a:ext>
              </a:extLst>
            </p:cNvPr>
            <p:cNvSpPr/>
            <p:nvPr/>
          </p:nvSpPr>
          <p:spPr>
            <a:xfrm>
              <a:off x="1573763" y="195942"/>
              <a:ext cx="833535" cy="839755"/>
            </a:xfrm>
            <a:prstGeom prst="ellipse">
              <a:avLst/>
            </a:prstGeom>
            <a:solidFill>
              <a:srgbClr val="0063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839398F-8478-4839-AADF-F962BF035D33}"/>
                </a:ext>
              </a:extLst>
            </p:cNvPr>
            <p:cNvSpPr/>
            <p:nvPr/>
          </p:nvSpPr>
          <p:spPr>
            <a:xfrm>
              <a:off x="9784701" y="195941"/>
              <a:ext cx="833535" cy="839755"/>
            </a:xfrm>
            <a:prstGeom prst="ellipse">
              <a:avLst/>
            </a:prstGeom>
            <a:solidFill>
              <a:srgbClr val="0063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A785F6C-4D90-444A-AB95-3EE117B7D2E0}"/>
              </a:ext>
            </a:extLst>
          </p:cNvPr>
          <p:cNvSpPr txBox="1"/>
          <p:nvPr/>
        </p:nvSpPr>
        <p:spPr>
          <a:xfrm>
            <a:off x="1002841" y="1277809"/>
            <a:ext cx="6167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</a:rPr>
              <a:t>Basic Science Research Award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98E648-3C0B-4EDD-80B9-3F39EB1D9570}"/>
              </a:ext>
            </a:extLst>
          </p:cNvPr>
          <p:cNvSpPr/>
          <p:nvPr/>
        </p:nvSpPr>
        <p:spPr>
          <a:xfrm>
            <a:off x="462677" y="1874772"/>
            <a:ext cx="5138257" cy="270843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3A6"/>
                </a:solidFill>
              </a:rPr>
              <a:t>Ali Mobasheri, DPhil (Oxon)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250" dirty="0">
                <a:solidFill>
                  <a:srgbClr val="0063A6"/>
                </a:solidFill>
              </a:rPr>
              <a:t>University of Oulu, Finland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250" dirty="0">
              <a:solidFill>
                <a:srgbClr val="0063A6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100" dirty="0">
              <a:solidFill>
                <a:srgbClr val="0063A6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63A6"/>
                </a:solidFill>
              </a:rPr>
              <a:t>The purpose of the OARSI Basic Science Research Award is to promote advancement and recognize excellence in basic science research in the field of osteoarthritis.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490E85-70BA-4763-BA69-57157A5F03BE}"/>
              </a:ext>
            </a:extLst>
          </p:cNvPr>
          <p:cNvCxnSpPr>
            <a:cxnSpLocks/>
          </p:cNvCxnSpPr>
          <p:nvPr/>
        </p:nvCxnSpPr>
        <p:spPr>
          <a:xfrm>
            <a:off x="1849516" y="2752382"/>
            <a:ext cx="2364581" cy="0"/>
          </a:xfrm>
          <a:prstGeom prst="line">
            <a:avLst/>
          </a:prstGeom>
          <a:ln w="38100">
            <a:solidFill>
              <a:srgbClr val="FFC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2A7D3DD-D535-440B-9FC8-B6E360A5C88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7764" r="7764"/>
          <a:stretch/>
        </p:blipFill>
        <p:spPr>
          <a:xfrm>
            <a:off x="5230401" y="1550776"/>
            <a:ext cx="3611410" cy="285160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40168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A18C1-D9A8-4E17-B509-6C28E1AD6C17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930315" y="3876734"/>
            <a:ext cx="6858000" cy="568325"/>
          </a:xfr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lnSpc>
                <a:spcPct val="90000"/>
              </a:lnSpc>
            </a:pPr>
            <a:r>
              <a:rPr lang="en-US" sz="2400" b="1" dirty="0">
                <a:latin typeface="+mj-lt"/>
                <a:ea typeface="+mj-ea"/>
                <a:cs typeface="+mj-cs"/>
              </a:rPr>
              <a:t>Welcome to the 2026 World Congress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8D37081-5E9F-AF20-1FAD-81C07C540E3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857250" y="4414838"/>
            <a:ext cx="6858000" cy="352425"/>
          </a:xfr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400" b="1" dirty="0"/>
              <a:t>OARSI welcomes you to West Palm Beach!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9D1A17-3E43-48BE-A7CB-714106006E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934" b="3934"/>
          <a:stretch/>
        </p:blipFill>
        <p:spPr>
          <a:xfrm>
            <a:off x="1003380" y="1300162"/>
            <a:ext cx="6711870" cy="257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732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B9DB4D69-24AB-4C42-B84E-CF3D64FC503C}"/>
              </a:ext>
            </a:extLst>
          </p:cNvPr>
          <p:cNvGrpSpPr/>
          <p:nvPr/>
        </p:nvGrpSpPr>
        <p:grpSpPr>
          <a:xfrm>
            <a:off x="107229" y="1249576"/>
            <a:ext cx="5765537" cy="629818"/>
            <a:chOff x="1573763" y="195941"/>
            <a:chExt cx="9044473" cy="83975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E9356BD-74E9-4941-9EB6-A73EA76819B7}"/>
                </a:ext>
              </a:extLst>
            </p:cNvPr>
            <p:cNvSpPr/>
            <p:nvPr/>
          </p:nvSpPr>
          <p:spPr>
            <a:xfrm>
              <a:off x="2006081" y="195943"/>
              <a:ext cx="8192277" cy="839755"/>
            </a:xfrm>
            <a:prstGeom prst="rect">
              <a:avLst/>
            </a:prstGeom>
            <a:solidFill>
              <a:srgbClr val="0063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427E6F0-C2AB-4811-AEE2-E55C594FE3EE}"/>
                </a:ext>
              </a:extLst>
            </p:cNvPr>
            <p:cNvSpPr/>
            <p:nvPr/>
          </p:nvSpPr>
          <p:spPr>
            <a:xfrm>
              <a:off x="1573763" y="195942"/>
              <a:ext cx="833535" cy="839755"/>
            </a:xfrm>
            <a:prstGeom prst="ellipse">
              <a:avLst/>
            </a:prstGeom>
            <a:solidFill>
              <a:srgbClr val="0063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839398F-8478-4839-AADF-F962BF035D33}"/>
                </a:ext>
              </a:extLst>
            </p:cNvPr>
            <p:cNvSpPr/>
            <p:nvPr/>
          </p:nvSpPr>
          <p:spPr>
            <a:xfrm>
              <a:off x="9784701" y="195941"/>
              <a:ext cx="833535" cy="839755"/>
            </a:xfrm>
            <a:prstGeom prst="ellipse">
              <a:avLst/>
            </a:prstGeom>
            <a:solidFill>
              <a:srgbClr val="0063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A785F6C-4D90-444A-AB95-3EE117B7D2E0}"/>
              </a:ext>
            </a:extLst>
          </p:cNvPr>
          <p:cNvSpPr txBox="1"/>
          <p:nvPr/>
        </p:nvSpPr>
        <p:spPr>
          <a:xfrm>
            <a:off x="629841" y="1338262"/>
            <a:ext cx="6167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</a:rPr>
              <a:t>Clinical Research Award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3B5EAD-D478-486B-8205-7642812988A3}"/>
              </a:ext>
            </a:extLst>
          </p:cNvPr>
          <p:cNvSpPr/>
          <p:nvPr/>
        </p:nvSpPr>
        <p:spPr>
          <a:xfrm>
            <a:off x="462677" y="1964412"/>
            <a:ext cx="5138257" cy="279307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3A6"/>
                </a:solidFill>
              </a:rPr>
              <a:t>Flavia Cicuttini, PhD, FRACP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250" dirty="0">
                <a:solidFill>
                  <a:srgbClr val="0063A6"/>
                </a:solidFill>
              </a:rPr>
              <a:t>Monash University, Australia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63A6"/>
              </a:solidFill>
            </a:endParaRPr>
          </a:p>
          <a:p>
            <a:pPr algn="ctr">
              <a:spcBef>
                <a:spcPct val="0"/>
              </a:spcBef>
            </a:pPr>
            <a:r>
              <a:rPr lang="en-US" altLang="en-US" sz="2100" dirty="0">
                <a:solidFill>
                  <a:srgbClr val="0063A6"/>
                </a:solidFill>
              </a:rPr>
              <a:t>The purpose of the OARSI Clinical Research Award is to promote advancement and recognize excellence in clinical research related to osteoarthritis.</a:t>
            </a:r>
            <a:r>
              <a:rPr lang="en-US" sz="2100" b="0" i="0" dirty="0">
                <a:solidFill>
                  <a:srgbClr val="333333"/>
                </a:solidFill>
                <a:effectLst/>
                <a:latin typeface="proxima-nova-condensed"/>
              </a:rPr>
              <a:t> </a:t>
            </a:r>
            <a:endParaRPr lang="en-US" altLang="en-US" sz="2100" dirty="0">
              <a:solidFill>
                <a:srgbClr val="0063A6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100" dirty="0">
              <a:solidFill>
                <a:srgbClr val="0063A6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97543E9-D3DD-430D-BBE4-B89F73330352}"/>
              </a:ext>
            </a:extLst>
          </p:cNvPr>
          <p:cNvCxnSpPr>
            <a:cxnSpLocks/>
          </p:cNvCxnSpPr>
          <p:nvPr/>
        </p:nvCxnSpPr>
        <p:spPr>
          <a:xfrm>
            <a:off x="1772241" y="3089679"/>
            <a:ext cx="2364581" cy="0"/>
          </a:xfrm>
          <a:prstGeom prst="line">
            <a:avLst/>
          </a:prstGeom>
          <a:ln w="38100">
            <a:solidFill>
              <a:srgbClr val="FFC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8EBFFEF-2555-4A18-9E90-6047D0617F2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1135" t="7389" r="-5061" b="3381"/>
          <a:stretch/>
        </p:blipFill>
        <p:spPr>
          <a:xfrm>
            <a:off x="5391150" y="1651005"/>
            <a:ext cx="3516108" cy="290907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108289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B9DB4D69-24AB-4C42-B84E-CF3D64FC503C}"/>
              </a:ext>
            </a:extLst>
          </p:cNvPr>
          <p:cNvGrpSpPr/>
          <p:nvPr/>
        </p:nvGrpSpPr>
        <p:grpSpPr>
          <a:xfrm>
            <a:off x="-678" y="1282786"/>
            <a:ext cx="5931399" cy="629818"/>
            <a:chOff x="1573763" y="195941"/>
            <a:chExt cx="9044473" cy="83975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E9356BD-74E9-4941-9EB6-A73EA76819B7}"/>
                </a:ext>
              </a:extLst>
            </p:cNvPr>
            <p:cNvSpPr/>
            <p:nvPr/>
          </p:nvSpPr>
          <p:spPr>
            <a:xfrm>
              <a:off x="2006081" y="195943"/>
              <a:ext cx="8192277" cy="839755"/>
            </a:xfrm>
            <a:prstGeom prst="rect">
              <a:avLst/>
            </a:prstGeom>
            <a:solidFill>
              <a:srgbClr val="0063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427E6F0-C2AB-4811-AEE2-E55C594FE3EE}"/>
                </a:ext>
              </a:extLst>
            </p:cNvPr>
            <p:cNvSpPr/>
            <p:nvPr/>
          </p:nvSpPr>
          <p:spPr>
            <a:xfrm>
              <a:off x="1573763" y="195942"/>
              <a:ext cx="833535" cy="839755"/>
            </a:xfrm>
            <a:prstGeom prst="ellipse">
              <a:avLst/>
            </a:prstGeom>
            <a:solidFill>
              <a:srgbClr val="0063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839398F-8478-4839-AADF-F962BF035D33}"/>
                </a:ext>
              </a:extLst>
            </p:cNvPr>
            <p:cNvSpPr/>
            <p:nvPr/>
          </p:nvSpPr>
          <p:spPr>
            <a:xfrm>
              <a:off x="9784701" y="195941"/>
              <a:ext cx="833535" cy="839755"/>
            </a:xfrm>
            <a:prstGeom prst="ellipse">
              <a:avLst/>
            </a:prstGeom>
            <a:solidFill>
              <a:srgbClr val="0063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A785F6C-4D90-444A-AB95-3EE117B7D2E0}"/>
              </a:ext>
            </a:extLst>
          </p:cNvPr>
          <p:cNvSpPr txBox="1"/>
          <p:nvPr/>
        </p:nvSpPr>
        <p:spPr>
          <a:xfrm>
            <a:off x="209553" y="1352019"/>
            <a:ext cx="6167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</a:rPr>
              <a:t>Rising Star Basic Science Research Award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EAADFC-5C7A-4FA7-9BA4-93B86805C766}"/>
              </a:ext>
            </a:extLst>
          </p:cNvPr>
          <p:cNvSpPr/>
          <p:nvPr/>
        </p:nvSpPr>
        <p:spPr>
          <a:xfrm>
            <a:off x="525135" y="1880748"/>
            <a:ext cx="5138257" cy="299312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3A6"/>
                </a:solidFill>
              </a:rPr>
              <a:t>Sarah Rice, PhD</a:t>
            </a:r>
            <a:r>
              <a:rPr lang="en-US" altLang="en-US" sz="2400" b="1" dirty="0">
                <a:solidFill>
                  <a:srgbClr val="0063A6"/>
                </a:solidFill>
                <a:highlight>
                  <a:srgbClr val="FFFF00"/>
                </a:highlight>
              </a:rPr>
              <a:t>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250" dirty="0">
                <a:solidFill>
                  <a:srgbClr val="0063A6"/>
                </a:solidFill>
              </a:rPr>
              <a:t>Newcastle University, UK</a:t>
            </a:r>
            <a:endParaRPr lang="en-US" altLang="en-US" sz="2100" dirty="0">
              <a:solidFill>
                <a:srgbClr val="0063A6"/>
              </a:solidFill>
            </a:endParaRPr>
          </a:p>
          <a:p>
            <a:pPr algn="l"/>
            <a:endParaRPr lang="en-US" altLang="en-US" sz="2100" dirty="0">
              <a:solidFill>
                <a:srgbClr val="0063A6"/>
              </a:solidFill>
            </a:endParaRPr>
          </a:p>
          <a:p>
            <a:pPr algn="l"/>
            <a:r>
              <a:rPr lang="en-US" altLang="en-US" sz="2000" dirty="0">
                <a:solidFill>
                  <a:srgbClr val="0063A6"/>
                </a:solidFill>
              </a:rPr>
              <a:t>The Rising Star Awards recognize excellent contributions from early career researchers (received terminal degree less than 10 years ago) within basic and clinical research in the OA field.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100" dirty="0">
              <a:solidFill>
                <a:srgbClr val="0063A6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F8FBC81-2E36-4CB3-A7FF-AAE3AAF4E521}"/>
              </a:ext>
            </a:extLst>
          </p:cNvPr>
          <p:cNvCxnSpPr>
            <a:cxnSpLocks/>
          </p:cNvCxnSpPr>
          <p:nvPr/>
        </p:nvCxnSpPr>
        <p:spPr>
          <a:xfrm>
            <a:off x="1849516" y="2802310"/>
            <a:ext cx="2364581" cy="0"/>
          </a:xfrm>
          <a:prstGeom prst="line">
            <a:avLst/>
          </a:prstGeom>
          <a:ln w="38100">
            <a:solidFill>
              <a:srgbClr val="FFC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>
            <a:extLst>
              <a:ext uri="{FF2B5EF4-FFF2-40B4-BE49-F238E27FC236}">
                <a16:creationId xmlns:a16="http://schemas.microsoft.com/office/drawing/2014/main" id="{CD599AFE-78BF-4CCC-B944-F6A454944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088" y="-400050"/>
            <a:ext cx="107156" cy="10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9ADB4C2E-9E7A-4402-89A6-28CBC20F406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l="13893" r="13893"/>
          <a:stretch/>
        </p:blipFill>
        <p:spPr>
          <a:xfrm>
            <a:off x="5663392" y="1668866"/>
            <a:ext cx="3358630" cy="265200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3294602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B9DB4D69-24AB-4C42-B84E-CF3D64FC503C}"/>
              </a:ext>
            </a:extLst>
          </p:cNvPr>
          <p:cNvGrpSpPr/>
          <p:nvPr/>
        </p:nvGrpSpPr>
        <p:grpSpPr>
          <a:xfrm>
            <a:off x="35613" y="1254415"/>
            <a:ext cx="5853448" cy="629818"/>
            <a:chOff x="1573763" y="195941"/>
            <a:chExt cx="9044473" cy="83975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E9356BD-74E9-4941-9EB6-A73EA76819B7}"/>
                </a:ext>
              </a:extLst>
            </p:cNvPr>
            <p:cNvSpPr/>
            <p:nvPr/>
          </p:nvSpPr>
          <p:spPr>
            <a:xfrm>
              <a:off x="2006081" y="195943"/>
              <a:ext cx="8192277" cy="839755"/>
            </a:xfrm>
            <a:prstGeom prst="rect">
              <a:avLst/>
            </a:prstGeom>
            <a:solidFill>
              <a:srgbClr val="0063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427E6F0-C2AB-4811-AEE2-E55C594FE3EE}"/>
                </a:ext>
              </a:extLst>
            </p:cNvPr>
            <p:cNvSpPr/>
            <p:nvPr/>
          </p:nvSpPr>
          <p:spPr>
            <a:xfrm>
              <a:off x="1573763" y="195942"/>
              <a:ext cx="833535" cy="839755"/>
            </a:xfrm>
            <a:prstGeom prst="ellipse">
              <a:avLst/>
            </a:prstGeom>
            <a:solidFill>
              <a:srgbClr val="0063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839398F-8478-4839-AADF-F962BF035D33}"/>
                </a:ext>
              </a:extLst>
            </p:cNvPr>
            <p:cNvSpPr/>
            <p:nvPr/>
          </p:nvSpPr>
          <p:spPr>
            <a:xfrm>
              <a:off x="9784701" y="195941"/>
              <a:ext cx="833535" cy="839755"/>
            </a:xfrm>
            <a:prstGeom prst="ellipse">
              <a:avLst/>
            </a:prstGeom>
            <a:solidFill>
              <a:srgbClr val="0063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A785F6C-4D90-444A-AB95-3EE117B7D2E0}"/>
              </a:ext>
            </a:extLst>
          </p:cNvPr>
          <p:cNvSpPr txBox="1"/>
          <p:nvPr/>
        </p:nvSpPr>
        <p:spPr>
          <a:xfrm>
            <a:off x="193347" y="1274126"/>
            <a:ext cx="6167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</a:rPr>
              <a:t>Rising Star Clinical Research Award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EAADFC-5C7A-4FA7-9BA4-93B86805C766}"/>
              </a:ext>
            </a:extLst>
          </p:cNvPr>
          <p:cNvSpPr/>
          <p:nvPr/>
        </p:nvSpPr>
        <p:spPr>
          <a:xfrm>
            <a:off x="462678" y="1812415"/>
            <a:ext cx="5138257" cy="311623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altLang="en-US" sz="2400" b="1" dirty="0">
                <a:solidFill>
                  <a:srgbClr val="0063A6"/>
                </a:solidFill>
              </a:rPr>
              <a:t>Rintje Agricola, MD, PhD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250" dirty="0">
                <a:solidFill>
                  <a:srgbClr val="0063A6"/>
                </a:solidFill>
              </a:rPr>
              <a:t>Erasmus University, The Netherlands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63A6"/>
              </a:solidFill>
            </a:endParaRPr>
          </a:p>
          <a:p>
            <a:pPr algn="l"/>
            <a:r>
              <a:rPr lang="en-US" altLang="en-US" sz="2100" dirty="0">
                <a:solidFill>
                  <a:srgbClr val="0063A6"/>
                </a:solidFill>
              </a:rPr>
              <a:t>The Rising Star Awards recognize excellent contributions from early career researchers (received terminal degree less than 10 years ago) within basic and clinical research in the OA field.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100" dirty="0">
              <a:solidFill>
                <a:srgbClr val="0063A6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F8FBC81-2E36-4CB3-A7FF-AAE3AAF4E521}"/>
              </a:ext>
            </a:extLst>
          </p:cNvPr>
          <p:cNvCxnSpPr>
            <a:cxnSpLocks/>
          </p:cNvCxnSpPr>
          <p:nvPr/>
        </p:nvCxnSpPr>
        <p:spPr>
          <a:xfrm>
            <a:off x="1692070" y="2745447"/>
            <a:ext cx="2364581" cy="0"/>
          </a:xfrm>
          <a:prstGeom prst="line">
            <a:avLst/>
          </a:prstGeom>
          <a:ln w="38100">
            <a:solidFill>
              <a:srgbClr val="FFC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2">
            <a:extLst>
              <a:ext uri="{FF2B5EF4-FFF2-40B4-BE49-F238E27FC236}">
                <a16:creationId xmlns:a16="http://schemas.microsoft.com/office/drawing/2014/main" id="{D996CFF2-3CBA-410F-B02F-E5B9CC5907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5250" y="-400050"/>
            <a:ext cx="2235994" cy="83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 dirty="0"/>
          </a:p>
        </p:txBody>
      </p:sp>
      <p:pic>
        <p:nvPicPr>
          <p:cNvPr id="2051" name="Picture 3">
            <a:extLst>
              <a:ext uri="{FF2B5EF4-FFF2-40B4-BE49-F238E27FC236}">
                <a16:creationId xmlns:a16="http://schemas.microsoft.com/office/drawing/2014/main" id="{CD599AFE-78BF-4CCC-B944-F6A454944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088" y="-400050"/>
            <a:ext cx="107156" cy="10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9ADB4C2E-9E7A-4402-89A6-28CBC20F406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l="2471" t="15581" r="-2471" b="31779"/>
          <a:stretch/>
        </p:blipFill>
        <p:spPr>
          <a:xfrm>
            <a:off x="5748210" y="1903940"/>
            <a:ext cx="3083719" cy="243493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7861221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BDEF14-DBD9-4420-BB4E-276AA574E651}"/>
              </a:ext>
            </a:extLst>
          </p:cNvPr>
          <p:cNvSpPr/>
          <p:nvPr/>
        </p:nvSpPr>
        <p:spPr>
          <a:xfrm>
            <a:off x="3440122" y="1685007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dirty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Please remember to mute your cell phone during presentations.</a:t>
            </a:r>
          </a:p>
          <a:p>
            <a:pPr algn="ctr"/>
            <a:endParaRPr lang="en-US" sz="3600" dirty="0">
              <a:solidFill>
                <a:srgbClr val="0033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600" dirty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5D0B2C-61A9-4893-96F6-BAFD4F1E9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66" y="1854051"/>
            <a:ext cx="2291753" cy="284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7691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BDEF14-DBD9-4420-BB4E-276AA574E651}"/>
              </a:ext>
            </a:extLst>
          </p:cNvPr>
          <p:cNvSpPr/>
          <p:nvPr/>
        </p:nvSpPr>
        <p:spPr>
          <a:xfrm>
            <a:off x="968707" y="2715837"/>
            <a:ext cx="3027251" cy="17907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marR="0" lvl="0" indent="0" defTabSz="9144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Access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Wifi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3800" b="1" dirty="0">
                <a:latin typeface="+mj-lt"/>
                <a:ea typeface="+mj-ea"/>
                <a:cs typeface="+mj-cs"/>
              </a:rPr>
              <a:t>Download the Mobile App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3C910CB5-0BD8-4269-861D-6BEBC67D42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64075" y="114300"/>
          <a:ext cx="3886200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3886044" imgH="5029200" progId="AcroExch.Document.DC">
                  <p:embed/>
                </p:oleObj>
              </mc:Choice>
              <mc:Fallback>
                <p:oleObj name="Acrobat Document" r:id="rId2" imgW="3886044" imgH="5029200" progId="AcroExch.Document.DC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3C910CB5-0BD8-4269-861D-6BEBC67D42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664075" y="114300"/>
                        <a:ext cx="3886200" cy="502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A335E343-14D4-44EF-A74C-7568AD1D2A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56" y="444352"/>
            <a:ext cx="2394408" cy="164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0892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F1CF53-0EBE-40F3-AF0F-FB159AD97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533" y="1023328"/>
            <a:ext cx="3025139" cy="4182575"/>
          </a:xfr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lnSpc>
                <a:spcPct val="90000"/>
              </a:lnSpc>
            </a:pPr>
            <a:br>
              <a:rPr lang="en-US" sz="2300" b="1" kern="1200" dirty="0">
                <a:latin typeface="+mj-lt"/>
                <a:ea typeface="+mj-ea"/>
                <a:cs typeface="+mj-cs"/>
              </a:rPr>
            </a:br>
            <a:br>
              <a:rPr lang="en-US" sz="2300" b="1" kern="1200" dirty="0">
                <a:latin typeface="+mj-lt"/>
                <a:ea typeface="+mj-ea"/>
                <a:cs typeface="+mj-cs"/>
              </a:rPr>
            </a:br>
            <a:r>
              <a:rPr lang="en-US" sz="2300" b="1" kern="1200" dirty="0">
                <a:latin typeface="+mj-lt"/>
                <a:ea typeface="+mj-ea"/>
                <a:cs typeface="+mj-cs"/>
              </a:rPr>
              <a:t>2027 World Congress on Osteoarthritis</a:t>
            </a:r>
            <a:br>
              <a:rPr lang="en-US" sz="2300" b="1" kern="1200" dirty="0">
                <a:latin typeface="+mj-lt"/>
                <a:ea typeface="+mj-ea"/>
                <a:cs typeface="+mj-cs"/>
              </a:rPr>
            </a:br>
            <a:br>
              <a:rPr lang="en-US" sz="2300" b="1" kern="1200" dirty="0">
                <a:latin typeface="+mj-lt"/>
                <a:ea typeface="+mj-ea"/>
                <a:cs typeface="+mj-cs"/>
              </a:rPr>
            </a:br>
            <a:r>
              <a:rPr lang="en-US" sz="2300" b="1" kern="1200" dirty="0">
                <a:latin typeface="+mj-lt"/>
                <a:ea typeface="+mj-ea"/>
                <a:cs typeface="+mj-cs"/>
              </a:rPr>
              <a:t>April 1-4, 2027</a:t>
            </a:r>
            <a:br>
              <a:rPr lang="en-US" sz="2300" b="1" kern="1200" dirty="0">
                <a:latin typeface="+mj-lt"/>
                <a:ea typeface="+mj-ea"/>
                <a:cs typeface="+mj-cs"/>
              </a:rPr>
            </a:br>
            <a:br>
              <a:rPr lang="en-US" sz="2300" b="1" kern="1200" dirty="0">
                <a:latin typeface="+mj-lt"/>
                <a:ea typeface="+mj-ea"/>
                <a:cs typeface="+mj-cs"/>
              </a:rPr>
            </a:br>
            <a:r>
              <a:rPr lang="en-US" sz="2300" b="1" kern="1200" dirty="0">
                <a:latin typeface="+mj-lt"/>
                <a:ea typeface="+mj-ea"/>
                <a:cs typeface="+mj-cs"/>
              </a:rPr>
              <a:t>Convention Center</a:t>
            </a:r>
            <a:br>
              <a:rPr lang="en-US" sz="2300" b="1" kern="1200" dirty="0">
                <a:latin typeface="+mj-lt"/>
                <a:ea typeface="+mj-ea"/>
                <a:cs typeface="+mj-cs"/>
              </a:rPr>
            </a:br>
            <a:br>
              <a:rPr lang="en-US" sz="2300" b="1" kern="1200" dirty="0">
                <a:latin typeface="+mj-lt"/>
                <a:ea typeface="+mj-ea"/>
                <a:cs typeface="+mj-cs"/>
              </a:rPr>
            </a:br>
            <a:r>
              <a:rPr lang="en-US" sz="2300" b="1" kern="1200" dirty="0">
                <a:latin typeface="+mj-lt"/>
                <a:ea typeface="+mj-ea"/>
                <a:cs typeface="+mj-cs"/>
              </a:rPr>
              <a:t>Barcelona, Spain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F784AE-3E3D-40E0-9F35-F509C18D52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83762" y="3566084"/>
            <a:ext cx="4200250" cy="10948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3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Save the Date!</a:t>
            </a:r>
          </a:p>
        </p:txBody>
      </p:sp>
      <p:pic>
        <p:nvPicPr>
          <p:cNvPr id="7" name="Picture 6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271A0B17-9BE7-4331-8BC7-8D9685FA1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4280" y="1685609"/>
            <a:ext cx="4698412" cy="156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2204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F1CF53-0EBE-40F3-AF0F-FB159AD97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20" y="478321"/>
            <a:ext cx="3025139" cy="4182575"/>
          </a:xfr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lnSpc>
                <a:spcPct val="90000"/>
              </a:lnSpc>
            </a:pPr>
            <a:br>
              <a:rPr lang="en-US" sz="2300" b="1" kern="1200" dirty="0">
                <a:latin typeface="+mj-lt"/>
                <a:ea typeface="+mj-ea"/>
                <a:cs typeface="+mj-cs"/>
              </a:rPr>
            </a:br>
            <a:br>
              <a:rPr lang="en-US" sz="2300" b="1" kern="1200" dirty="0">
                <a:latin typeface="+mj-lt"/>
                <a:ea typeface="+mj-ea"/>
                <a:cs typeface="+mj-cs"/>
              </a:rPr>
            </a:br>
            <a:br>
              <a:rPr lang="en-US" sz="2300" b="1" kern="1200" dirty="0">
                <a:latin typeface="+mj-lt"/>
                <a:ea typeface="+mj-ea"/>
                <a:cs typeface="+mj-cs"/>
              </a:rPr>
            </a:br>
            <a:r>
              <a:rPr lang="en-US" sz="2300" b="1" kern="1200" dirty="0">
                <a:latin typeface="+mj-lt"/>
                <a:ea typeface="+mj-ea"/>
                <a:cs typeface="+mj-cs"/>
              </a:rPr>
              <a:t>2028 World Congress on Osteoarthritis</a:t>
            </a:r>
            <a:br>
              <a:rPr lang="en-US" sz="2300" b="1" kern="1200" dirty="0">
                <a:latin typeface="+mj-lt"/>
                <a:ea typeface="+mj-ea"/>
                <a:cs typeface="+mj-cs"/>
              </a:rPr>
            </a:br>
            <a:br>
              <a:rPr lang="en-US" sz="2300" b="1" kern="1200" dirty="0">
                <a:latin typeface="+mj-lt"/>
                <a:ea typeface="+mj-ea"/>
                <a:cs typeface="+mj-cs"/>
              </a:rPr>
            </a:br>
            <a:r>
              <a:rPr lang="en-US" sz="2300" b="1" kern="1200" dirty="0">
                <a:latin typeface="+mj-lt"/>
                <a:ea typeface="+mj-ea"/>
                <a:cs typeface="+mj-cs"/>
              </a:rPr>
              <a:t>May 2028</a:t>
            </a:r>
            <a:br>
              <a:rPr lang="en-US" sz="2300" b="1" kern="1200" dirty="0">
                <a:latin typeface="+mj-lt"/>
                <a:ea typeface="+mj-ea"/>
                <a:cs typeface="+mj-cs"/>
              </a:rPr>
            </a:br>
            <a:br>
              <a:rPr lang="en-US" sz="2300" b="1" kern="1200" dirty="0">
                <a:latin typeface="+mj-lt"/>
                <a:ea typeface="+mj-ea"/>
                <a:cs typeface="+mj-cs"/>
              </a:rPr>
            </a:br>
            <a:r>
              <a:rPr lang="en-US" sz="2300" b="1" kern="1200" dirty="0">
                <a:latin typeface="+mj-lt"/>
                <a:ea typeface="+mj-ea"/>
                <a:cs typeface="+mj-cs"/>
              </a:rPr>
              <a:t>Asia</a:t>
            </a:r>
            <a:r>
              <a:rPr lang="en-US" sz="23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F784AE-3E3D-40E0-9F35-F509C18D52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83762" y="3566084"/>
            <a:ext cx="4200250" cy="10948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3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Save the Date!</a:t>
            </a:r>
          </a:p>
        </p:txBody>
      </p:sp>
    </p:spTree>
    <p:extLst>
      <p:ext uri="{BB962C8B-B14F-4D97-AF65-F5344CB8AC3E}">
        <p14:creationId xmlns:p14="http://schemas.microsoft.com/office/powerpoint/2010/main" val="42218938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81AEF-4E05-914A-9023-54C3478E378C}"/>
              </a:ext>
            </a:extLst>
          </p:cNvPr>
          <p:cNvSpPr txBox="1">
            <a:spLocks/>
          </p:cNvSpPr>
          <p:nvPr/>
        </p:nvSpPr>
        <p:spPr>
          <a:xfrm>
            <a:off x="818388" y="1319022"/>
            <a:ext cx="7507224" cy="2505456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Helvetica" pitchFamily="2" charset="0"/>
              </a:rPr>
              <a:t>Title Goes Here</a:t>
            </a:r>
          </a:p>
          <a:p>
            <a:r>
              <a:rPr lang="en-US" sz="1800" dirty="0">
                <a:latin typeface="Helvetica" pitchFamily="2" charset="0"/>
              </a:rPr>
              <a:t>Name &amp; Credentials Go Here</a:t>
            </a:r>
          </a:p>
        </p:txBody>
      </p:sp>
    </p:spTree>
    <p:extLst>
      <p:ext uri="{BB962C8B-B14F-4D97-AF65-F5344CB8AC3E}">
        <p14:creationId xmlns:p14="http://schemas.microsoft.com/office/powerpoint/2010/main" val="41366924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FC81E-E642-8B46-8385-64209B32D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1366719"/>
            <a:ext cx="7388352" cy="717774"/>
          </a:xfrm>
        </p:spPr>
        <p:txBody>
          <a:bodyPr anchor="ctr"/>
          <a:lstStyle/>
          <a:p>
            <a:pPr algn="l"/>
            <a:r>
              <a:rPr lang="en-US" sz="3500" b="1" dirty="0">
                <a:solidFill>
                  <a:srgbClr val="2C2151"/>
                </a:solidFill>
                <a:latin typeface="Helvetica" pitchFamily="2" charset="0"/>
              </a:rPr>
              <a:t>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ED84D-B396-2947-BC7F-DAA155909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2166789"/>
            <a:ext cx="8229600" cy="1969460"/>
          </a:xfrm>
        </p:spPr>
        <p:txBody>
          <a:bodyPr/>
          <a:lstStyle/>
          <a:p>
            <a:r>
              <a:rPr lang="en-US" sz="2200" dirty="0">
                <a:latin typeface="Helvetica" pitchFamily="2" charset="0"/>
              </a:rPr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651926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3A785F6C-4D90-444A-AB95-3EE117B7D2E0}"/>
              </a:ext>
            </a:extLst>
          </p:cNvPr>
          <p:cNvSpPr txBox="1"/>
          <p:nvPr/>
        </p:nvSpPr>
        <p:spPr>
          <a:xfrm>
            <a:off x="1403797" y="1307092"/>
            <a:ext cx="6226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</a:rPr>
              <a:t>2024 Program Committee Chairs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5046C1-6BD6-4990-B8EE-F3AF65DF31D7}"/>
              </a:ext>
            </a:extLst>
          </p:cNvPr>
          <p:cNvSpPr/>
          <p:nvPr/>
        </p:nvSpPr>
        <p:spPr>
          <a:xfrm>
            <a:off x="2770701" y="3390354"/>
            <a:ext cx="4722455" cy="129266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0063A6"/>
                </a:solidFill>
              </a:rPr>
              <a:t>Abstract Chair </a:t>
            </a:r>
          </a:p>
          <a:p>
            <a:r>
              <a:rPr lang="en-US" sz="1800" b="1" dirty="0">
                <a:latin typeface="proxima-nova-condensed"/>
              </a:rPr>
              <a:t>Jessica Bertrand, </a:t>
            </a:r>
            <a:r>
              <a:rPr lang="en-US" sz="1800" b="1" i="0" dirty="0">
                <a:effectLst/>
                <a:latin typeface="proxima-nova-condensed"/>
              </a:rPr>
              <a:t>PhD</a:t>
            </a:r>
            <a:br>
              <a:rPr lang="en-US" sz="1800" dirty="0"/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Juntendo University</a:t>
            </a:r>
            <a:r>
              <a:rPr lang="en-US" sz="2400" dirty="0"/>
              <a:t> </a:t>
            </a:r>
            <a:br>
              <a:rPr lang="en-US" sz="1800" dirty="0"/>
            </a:br>
            <a:r>
              <a:rPr lang="en-US" sz="1800" dirty="0"/>
              <a:t>Germany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F69AAC-DFA7-42B8-863C-AEBBD75DDE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538" b="11538"/>
          <a:stretch/>
        </p:blipFill>
        <p:spPr>
          <a:xfrm>
            <a:off x="1219089" y="3583308"/>
            <a:ext cx="1188720" cy="11887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16D2F69-02FB-431A-8A73-BD2331133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14104" r="14104"/>
          <a:stretch/>
        </p:blipFill>
        <p:spPr bwMode="auto">
          <a:xfrm>
            <a:off x="1219089" y="2041928"/>
            <a:ext cx="1188720" cy="11887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263C10B-40FF-4C36-B2F6-31A8DCCC1019}"/>
              </a:ext>
            </a:extLst>
          </p:cNvPr>
          <p:cNvSpPr/>
          <p:nvPr/>
        </p:nvSpPr>
        <p:spPr>
          <a:xfrm>
            <a:off x="2770701" y="2051437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0063A6"/>
                </a:solidFill>
              </a:rPr>
              <a:t>Congress Chair</a:t>
            </a:r>
          </a:p>
          <a:p>
            <a:r>
              <a:rPr lang="en-US" sz="1800" b="1" dirty="0"/>
              <a:t>Cindy Boer, PhD</a:t>
            </a:r>
          </a:p>
          <a:p>
            <a:r>
              <a:rPr lang="en-US" sz="1800" dirty="0"/>
              <a:t>Hebrew University of Jerusalem</a:t>
            </a:r>
          </a:p>
          <a:p>
            <a:r>
              <a:rPr lang="en-US" sz="1800" dirty="0"/>
              <a:t>Netherlands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DFCC672-8436-4450-99A7-8B64791D9E2F}"/>
              </a:ext>
            </a:extLst>
          </p:cNvPr>
          <p:cNvGrpSpPr/>
          <p:nvPr/>
        </p:nvGrpSpPr>
        <p:grpSpPr>
          <a:xfrm>
            <a:off x="1125181" y="1283035"/>
            <a:ext cx="6783355" cy="629818"/>
            <a:chOff x="1573763" y="195941"/>
            <a:chExt cx="9044473" cy="83975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B32BA98-0C7F-4456-9E07-77FF789778FB}"/>
                </a:ext>
              </a:extLst>
            </p:cNvPr>
            <p:cNvSpPr/>
            <p:nvPr/>
          </p:nvSpPr>
          <p:spPr>
            <a:xfrm>
              <a:off x="2006081" y="195943"/>
              <a:ext cx="8192277" cy="839755"/>
            </a:xfrm>
            <a:prstGeom prst="rect">
              <a:avLst/>
            </a:prstGeom>
            <a:solidFill>
              <a:srgbClr val="0063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 dirty="0">
                <a:highlight>
                  <a:srgbClr val="FFC63B"/>
                </a:highlight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E18AD79-D9FF-4C34-982C-4E0701916E46}"/>
                </a:ext>
              </a:extLst>
            </p:cNvPr>
            <p:cNvSpPr/>
            <p:nvPr/>
          </p:nvSpPr>
          <p:spPr>
            <a:xfrm>
              <a:off x="1573763" y="195942"/>
              <a:ext cx="833535" cy="839755"/>
            </a:xfrm>
            <a:prstGeom prst="ellipse">
              <a:avLst/>
            </a:prstGeom>
            <a:solidFill>
              <a:srgbClr val="0063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2D50EA7-8121-4C0D-8A39-04D4C93E2DAA}"/>
                </a:ext>
              </a:extLst>
            </p:cNvPr>
            <p:cNvSpPr/>
            <p:nvPr/>
          </p:nvSpPr>
          <p:spPr>
            <a:xfrm>
              <a:off x="9784701" y="195941"/>
              <a:ext cx="833535" cy="839755"/>
            </a:xfrm>
            <a:prstGeom prst="ellipse">
              <a:avLst/>
            </a:prstGeom>
            <a:solidFill>
              <a:srgbClr val="0063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46A8079-0120-4693-B55B-032C06220E9F}"/>
              </a:ext>
            </a:extLst>
          </p:cNvPr>
          <p:cNvSpPr txBox="1"/>
          <p:nvPr/>
        </p:nvSpPr>
        <p:spPr>
          <a:xfrm>
            <a:off x="1403797" y="1367110"/>
            <a:ext cx="6167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bg1"/>
                </a:solidFill>
              </a:rPr>
              <a:t>Thank you 2026 Program Committee Chairs</a:t>
            </a:r>
          </a:p>
        </p:txBody>
      </p:sp>
    </p:spTree>
    <p:extLst>
      <p:ext uri="{BB962C8B-B14F-4D97-AF65-F5344CB8AC3E}">
        <p14:creationId xmlns:p14="http://schemas.microsoft.com/office/powerpoint/2010/main" val="3117547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B0AE079-2838-42B4-8DF0-ED381FE3BF63}"/>
              </a:ext>
            </a:extLst>
          </p:cNvPr>
          <p:cNvGrpSpPr/>
          <p:nvPr/>
        </p:nvGrpSpPr>
        <p:grpSpPr>
          <a:xfrm>
            <a:off x="898966" y="1290360"/>
            <a:ext cx="6707414" cy="634179"/>
            <a:chOff x="1675017" y="190125"/>
            <a:chExt cx="8943219" cy="84557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9DB4D69-24AB-4C42-B84E-CF3D64FC503C}"/>
                </a:ext>
              </a:extLst>
            </p:cNvPr>
            <p:cNvGrpSpPr/>
            <p:nvPr/>
          </p:nvGrpSpPr>
          <p:grpSpPr>
            <a:xfrm>
              <a:off x="1675017" y="190125"/>
              <a:ext cx="8943219" cy="845573"/>
              <a:chOff x="1675017" y="190125"/>
              <a:chExt cx="8943219" cy="845573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E9356BD-74E9-4941-9EB6-A73EA76819B7}"/>
                  </a:ext>
                </a:extLst>
              </p:cNvPr>
              <p:cNvSpPr/>
              <p:nvPr/>
            </p:nvSpPr>
            <p:spPr>
              <a:xfrm>
                <a:off x="2050488" y="195942"/>
                <a:ext cx="8192278" cy="839756"/>
              </a:xfrm>
              <a:prstGeom prst="rect">
                <a:avLst/>
              </a:prstGeom>
              <a:solidFill>
                <a:srgbClr val="0063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 dirty="0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7427E6F0-C2AB-4811-AEE2-E55C594FE3EE}"/>
                  </a:ext>
                </a:extLst>
              </p:cNvPr>
              <p:cNvSpPr/>
              <p:nvPr/>
            </p:nvSpPr>
            <p:spPr>
              <a:xfrm>
                <a:off x="1675017" y="190125"/>
                <a:ext cx="833535" cy="839754"/>
              </a:xfrm>
              <a:prstGeom prst="ellipse">
                <a:avLst/>
              </a:prstGeom>
              <a:solidFill>
                <a:srgbClr val="0063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 dirty="0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4839398F-8478-4839-AADF-F962BF035D33}"/>
                  </a:ext>
                </a:extLst>
              </p:cNvPr>
              <p:cNvSpPr/>
              <p:nvPr/>
            </p:nvSpPr>
            <p:spPr>
              <a:xfrm>
                <a:off x="9784701" y="195941"/>
                <a:ext cx="833535" cy="839755"/>
              </a:xfrm>
              <a:prstGeom prst="ellipse">
                <a:avLst/>
              </a:prstGeom>
              <a:solidFill>
                <a:srgbClr val="0063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 dirty="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A785F6C-4D90-444A-AB95-3EE117B7D2E0}"/>
                </a:ext>
              </a:extLst>
            </p:cNvPr>
            <p:cNvSpPr txBox="1"/>
            <p:nvPr/>
          </p:nvSpPr>
          <p:spPr>
            <a:xfrm>
              <a:off x="1974980" y="317240"/>
              <a:ext cx="8223379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Thank you 2026 Program Committee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C47EA0F8-5D27-4833-B4EF-41F309857D57}"/>
              </a:ext>
            </a:extLst>
          </p:cNvPr>
          <p:cNvSpPr/>
          <p:nvPr/>
        </p:nvSpPr>
        <p:spPr>
          <a:xfrm>
            <a:off x="2154206" y="1037826"/>
            <a:ext cx="4572000" cy="34624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10976882-BE58-4F7E-87D6-E3FAAAB88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en-US" dirty="0"/>
            </a:br>
            <a:r>
              <a:rPr lang="en-US" dirty="0"/>
              <a:t>   </a:t>
            </a:r>
            <a:endParaRPr lang="en-US" sz="2025" dirty="0">
              <a:latin typeface="+mn-lt"/>
            </a:endParaRP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07B3B46A-D8F2-4255-B270-45F2493411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80999" y="2001884"/>
            <a:ext cx="3886200" cy="3263504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Jessica Bertrand, Germany</a:t>
            </a:r>
          </a:p>
          <a:p>
            <a:r>
              <a:rPr lang="en-US" sz="1600" dirty="0"/>
              <a:t>Marie Binvignat, France</a:t>
            </a:r>
          </a:p>
          <a:p>
            <a:r>
              <a:rPr lang="en-US" sz="1600" dirty="0"/>
              <a:t>Cindy Boer, The Netherlands</a:t>
            </a:r>
          </a:p>
          <a:p>
            <a:r>
              <a:rPr lang="en-US" sz="1600" dirty="0"/>
              <a:t> </a:t>
            </a:r>
          </a:p>
          <a:p>
            <a:r>
              <a:rPr lang="en-US" sz="1600" dirty="0"/>
              <a:t> </a:t>
            </a:r>
          </a:p>
          <a:p>
            <a:r>
              <a:rPr lang="en-US" sz="1600" dirty="0"/>
              <a:t>Thomas H</a:t>
            </a:r>
            <a:r>
              <a:rPr lang="en-US" sz="1600" i="0" dirty="0">
                <a:solidFill>
                  <a:srgbClr val="333333"/>
                </a:solidFill>
                <a:effectLst/>
              </a:rPr>
              <a:t>ü</a:t>
            </a:r>
            <a:r>
              <a:rPr lang="en-US" sz="1600" dirty="0"/>
              <a:t>gle, Switzerland*</a:t>
            </a:r>
          </a:p>
          <a:p>
            <a:r>
              <a:rPr lang="en-US" sz="1600" dirty="0"/>
              <a:t>Mohammed Jarraya, USA</a:t>
            </a:r>
          </a:p>
          <a:p>
            <a:r>
              <a:rPr lang="en-US" sz="1600" dirty="0"/>
              <a:t>Matlock Jeffries, USA</a:t>
            </a:r>
          </a:p>
          <a:p>
            <a:endParaRPr lang="en-US" sz="16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b="1" dirty="0"/>
          </a:p>
          <a:p>
            <a:endParaRPr lang="en-US" sz="1800" dirty="0"/>
          </a:p>
          <a:p>
            <a:endParaRPr lang="en-US" dirty="0"/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3C95D90D-B0F2-493F-86F2-0B89CCA6C0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00600" y="1977943"/>
            <a:ext cx="3886200" cy="3263504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/>
              <a:t>Raghunatha</a:t>
            </a:r>
            <a:r>
              <a:rPr lang="en-US" sz="1600" dirty="0"/>
              <a:t> Yammani, USA</a:t>
            </a:r>
          </a:p>
          <a:p>
            <a:r>
              <a:rPr lang="en-US" sz="1600" dirty="0"/>
              <a:t>Siyi Zhu, China</a:t>
            </a:r>
          </a:p>
          <a:p>
            <a:endParaRPr lang="en-US" sz="1600" dirty="0"/>
          </a:p>
          <a:p>
            <a:r>
              <a:rPr lang="en-US" sz="1600" dirty="0" err="1"/>
              <a:t>Armaghan</a:t>
            </a:r>
            <a:r>
              <a:rPr lang="en-US" sz="1600" dirty="0"/>
              <a:t> </a:t>
            </a:r>
            <a:r>
              <a:rPr lang="en-US" sz="1600" dirty="0" err="1"/>
              <a:t>Mahmoudian</a:t>
            </a:r>
            <a:r>
              <a:rPr lang="en-US" sz="1600" dirty="0"/>
              <a:t>,  US, Local Champion</a:t>
            </a:r>
          </a:p>
          <a:p>
            <a:r>
              <a:rPr lang="en-US" sz="1600" dirty="0"/>
              <a:t>Merry? US, Local Champion</a:t>
            </a:r>
          </a:p>
          <a:p>
            <a:r>
              <a:rPr lang="en-US" sz="1600" dirty="0"/>
              <a:t>Thomas Link, US Board Liaison</a:t>
            </a:r>
          </a:p>
          <a:p>
            <a:endParaRPr lang="en-US"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5281C7-0D98-4732-8B7E-6D44B1E98E2F}"/>
              </a:ext>
            </a:extLst>
          </p:cNvPr>
          <p:cNvSpPr txBox="1"/>
          <p:nvPr/>
        </p:nvSpPr>
        <p:spPr>
          <a:xfrm>
            <a:off x="2029188" y="4527658"/>
            <a:ext cx="525774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>
                <a:latin typeface="+mn-lt"/>
              </a:rPr>
              <a:t>* indicates rotating off committee after 3-year term</a:t>
            </a:r>
          </a:p>
        </p:txBody>
      </p:sp>
    </p:spTree>
    <p:extLst>
      <p:ext uri="{BB962C8B-B14F-4D97-AF65-F5344CB8AC3E}">
        <p14:creationId xmlns:p14="http://schemas.microsoft.com/office/powerpoint/2010/main" val="1551953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B9DB4D69-24AB-4C42-B84E-CF3D64FC503C}"/>
              </a:ext>
            </a:extLst>
          </p:cNvPr>
          <p:cNvGrpSpPr/>
          <p:nvPr/>
        </p:nvGrpSpPr>
        <p:grpSpPr>
          <a:xfrm>
            <a:off x="1180323" y="1309631"/>
            <a:ext cx="6783354" cy="629818"/>
            <a:chOff x="1573763" y="195941"/>
            <a:chExt cx="9044473" cy="83975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E9356BD-74E9-4941-9EB6-A73EA76819B7}"/>
                </a:ext>
              </a:extLst>
            </p:cNvPr>
            <p:cNvSpPr/>
            <p:nvPr/>
          </p:nvSpPr>
          <p:spPr>
            <a:xfrm>
              <a:off x="2006081" y="195943"/>
              <a:ext cx="8192277" cy="839755"/>
            </a:xfrm>
            <a:prstGeom prst="rect">
              <a:avLst/>
            </a:prstGeom>
            <a:solidFill>
              <a:srgbClr val="0063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427E6F0-C2AB-4811-AEE2-E55C594FE3EE}"/>
                </a:ext>
              </a:extLst>
            </p:cNvPr>
            <p:cNvSpPr/>
            <p:nvPr/>
          </p:nvSpPr>
          <p:spPr>
            <a:xfrm>
              <a:off x="1573763" y="195942"/>
              <a:ext cx="833535" cy="839755"/>
            </a:xfrm>
            <a:prstGeom prst="ellipse">
              <a:avLst/>
            </a:prstGeom>
            <a:solidFill>
              <a:srgbClr val="0063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839398F-8478-4839-AADF-F962BF035D33}"/>
                </a:ext>
              </a:extLst>
            </p:cNvPr>
            <p:cNvSpPr/>
            <p:nvPr/>
          </p:nvSpPr>
          <p:spPr>
            <a:xfrm>
              <a:off x="9784701" y="195941"/>
              <a:ext cx="833535" cy="839755"/>
            </a:xfrm>
            <a:prstGeom prst="ellipse">
              <a:avLst/>
            </a:prstGeom>
            <a:solidFill>
              <a:srgbClr val="0063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A785F6C-4D90-444A-AB95-3EE117B7D2E0}"/>
              </a:ext>
            </a:extLst>
          </p:cNvPr>
          <p:cNvSpPr txBox="1"/>
          <p:nvPr/>
        </p:nvSpPr>
        <p:spPr>
          <a:xfrm>
            <a:off x="1424853" y="1400677"/>
            <a:ext cx="6167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bg1"/>
                </a:solidFill>
              </a:rPr>
              <a:t>Thank You 2025 Corporate Members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215060-AE10-473E-A757-95571E4A5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Placeholder 5" descr="A group of logos of companies&#10;&#10;Description automatically generated">
            <a:extLst>
              <a:ext uri="{FF2B5EF4-FFF2-40B4-BE49-F238E27FC236}">
                <a16:creationId xmlns:a16="http://schemas.microsoft.com/office/drawing/2014/main" id="{4B8BF39C-8108-4AAB-9162-349761C3B5D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3619" b="13619"/>
          <a:stretch>
            <a:fillRect/>
          </a:stretch>
        </p:blipFill>
        <p:spPr>
          <a:xfrm>
            <a:off x="430332" y="2156252"/>
            <a:ext cx="8156576" cy="2472898"/>
          </a:xfrm>
        </p:spPr>
      </p:pic>
      <p:pic>
        <p:nvPicPr>
          <p:cNvPr id="4" name="Picture 3" descr="A group of logos of different brands&#10;&#10;Description automatically generated">
            <a:extLst>
              <a:ext uri="{FF2B5EF4-FFF2-40B4-BE49-F238E27FC236}">
                <a16:creationId xmlns:a16="http://schemas.microsoft.com/office/drawing/2014/main" id="{F0415588-1020-4250-AAF0-2E271332BD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1868" y="1953386"/>
            <a:ext cx="4315589" cy="307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635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group of logos with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4CC189E7-8492-472D-ACA4-0E81EE1539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8033" y="101600"/>
            <a:ext cx="4071334" cy="5041900"/>
          </a:xfr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87B5E1-BDEB-4AFE-9722-4EC25B64C8B9}"/>
              </a:ext>
            </a:extLst>
          </p:cNvPr>
          <p:cNvSpPr txBox="1"/>
          <p:nvPr/>
        </p:nvSpPr>
        <p:spPr>
          <a:xfrm>
            <a:off x="520700" y="1606550"/>
            <a:ext cx="17716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Thank you to our World Congress Sponsors!</a:t>
            </a:r>
          </a:p>
        </p:txBody>
      </p:sp>
    </p:spTree>
    <p:extLst>
      <p:ext uri="{BB962C8B-B14F-4D97-AF65-F5344CB8AC3E}">
        <p14:creationId xmlns:p14="http://schemas.microsoft.com/office/powerpoint/2010/main" val="3761920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B9DB4D69-24AB-4C42-B84E-CF3D64FC503C}"/>
              </a:ext>
            </a:extLst>
          </p:cNvPr>
          <p:cNvGrpSpPr/>
          <p:nvPr/>
        </p:nvGrpSpPr>
        <p:grpSpPr>
          <a:xfrm>
            <a:off x="1146125" y="1305567"/>
            <a:ext cx="6851749" cy="629818"/>
            <a:chOff x="1573763" y="195941"/>
            <a:chExt cx="9044473" cy="83975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E9356BD-74E9-4941-9EB6-A73EA76819B7}"/>
                </a:ext>
              </a:extLst>
            </p:cNvPr>
            <p:cNvSpPr/>
            <p:nvPr/>
          </p:nvSpPr>
          <p:spPr>
            <a:xfrm>
              <a:off x="2006081" y="195943"/>
              <a:ext cx="8192277" cy="839755"/>
            </a:xfrm>
            <a:prstGeom prst="rect">
              <a:avLst/>
            </a:prstGeom>
            <a:solidFill>
              <a:srgbClr val="0063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427E6F0-C2AB-4811-AEE2-E55C594FE3EE}"/>
                </a:ext>
              </a:extLst>
            </p:cNvPr>
            <p:cNvSpPr/>
            <p:nvPr/>
          </p:nvSpPr>
          <p:spPr>
            <a:xfrm>
              <a:off x="1573763" y="195942"/>
              <a:ext cx="833535" cy="839755"/>
            </a:xfrm>
            <a:prstGeom prst="ellipse">
              <a:avLst/>
            </a:prstGeom>
            <a:solidFill>
              <a:srgbClr val="0063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839398F-8478-4839-AADF-F962BF035D33}"/>
                </a:ext>
              </a:extLst>
            </p:cNvPr>
            <p:cNvSpPr/>
            <p:nvPr/>
          </p:nvSpPr>
          <p:spPr>
            <a:xfrm>
              <a:off x="9784701" y="195941"/>
              <a:ext cx="833535" cy="839755"/>
            </a:xfrm>
            <a:prstGeom prst="ellipse">
              <a:avLst/>
            </a:prstGeom>
            <a:solidFill>
              <a:srgbClr val="0063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A785F6C-4D90-444A-AB95-3EE117B7D2E0}"/>
              </a:ext>
            </a:extLst>
          </p:cNvPr>
          <p:cNvSpPr txBox="1"/>
          <p:nvPr/>
        </p:nvSpPr>
        <p:spPr>
          <a:xfrm>
            <a:off x="1488233" y="1313813"/>
            <a:ext cx="6167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bg1"/>
                </a:solidFill>
              </a:rPr>
              <a:t>Thank You World Congress Exhibitors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1F2F98-DA25-4B25-A4F4-74376A9020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088370" y="2098380"/>
            <a:ext cx="2639862" cy="263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757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BDEF14-DBD9-4420-BB4E-276AA574E651}"/>
              </a:ext>
            </a:extLst>
          </p:cNvPr>
          <p:cNvSpPr/>
          <p:nvPr/>
        </p:nvSpPr>
        <p:spPr>
          <a:xfrm>
            <a:off x="968707" y="2715837"/>
            <a:ext cx="3027251" cy="17907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marR="0" lvl="0" indent="0" defTabSz="9144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Access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Wifi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3800" b="1" dirty="0">
                <a:latin typeface="+mj-lt"/>
                <a:ea typeface="+mj-ea"/>
                <a:cs typeface="+mj-cs"/>
              </a:rPr>
              <a:t>Download the Mobile App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3C910CB5-0BD8-4269-861D-6BEBC67D42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64075" y="114300"/>
          <a:ext cx="3886200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3886044" imgH="5029200" progId="AcroExch.Document.DC">
                  <p:embed/>
                </p:oleObj>
              </mc:Choice>
              <mc:Fallback>
                <p:oleObj name="Acrobat Document" r:id="rId2" imgW="3886044" imgH="5029200" progId="AcroExch.Document.DC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3C910CB5-0BD8-4269-861D-6BEBC67D42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664075" y="114300"/>
                        <a:ext cx="3886200" cy="502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A335E343-14D4-44EF-A74C-7568AD1D2A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56" y="444352"/>
            <a:ext cx="2394408" cy="164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26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F1CF53-0EBE-40F3-AF0F-FB159AD97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221" y="480060"/>
            <a:ext cx="3168968" cy="4184112"/>
          </a:xfr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lnSpc>
                <a:spcPct val="90000"/>
              </a:lnSpc>
            </a:pPr>
            <a:r>
              <a:rPr lang="en-US" sz="3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</a:t>
            </a:r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 Want to Hear From You!</a:t>
            </a:r>
            <a:b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Tell Us Highlighted Speakers and Topics You Would Like to Hear at OARSI 2026 in </a:t>
            </a:r>
            <a:r>
              <a:rPr lang="en-US" sz="2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West Palm Beach, Florida</a:t>
            </a:r>
            <a:r>
              <a:rPr 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F00346-D78E-442F-AA36-14E913328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484" y="2648643"/>
            <a:ext cx="2364441" cy="2364441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109F1CC-9895-49A1-A6E8-67C716499E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20548" y="617374"/>
            <a:ext cx="3588106" cy="149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797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933</Words>
  <Application>Microsoft Office PowerPoint</Application>
  <PresentationFormat>On-screen Show (16:9)</PresentationFormat>
  <Paragraphs>169</Paragraphs>
  <Slides>28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Helvetica</vt:lpstr>
      <vt:lpstr>proxima-nova-condensed</vt:lpstr>
      <vt:lpstr>Wingdings</vt:lpstr>
      <vt:lpstr>Office Theme</vt:lpstr>
      <vt:lpstr>Acrobat Document</vt:lpstr>
      <vt:lpstr>PowerPoint Presentation</vt:lpstr>
      <vt:lpstr>Welcome to the 2026 World Congress</vt:lpstr>
      <vt:lpstr>PowerPoint Presentation</vt:lpstr>
      <vt:lpstr>    </vt:lpstr>
      <vt:lpstr>PowerPoint Presentation</vt:lpstr>
      <vt:lpstr>PowerPoint Presentation</vt:lpstr>
      <vt:lpstr>PowerPoint Presentation</vt:lpstr>
      <vt:lpstr>PowerPoint Presentation</vt:lpstr>
      <vt:lpstr>We Want to Hear From You!   Tell Us Highlighted Speakers and Topics You Would Like to Hear at OARSI 2026 in West Palm Beach, Florida.</vt:lpstr>
      <vt:lpstr>PowerPoint Presentation</vt:lpstr>
      <vt:lpstr>PowerPoint Presentation</vt:lpstr>
      <vt:lpstr>PowerPoint Presentation</vt:lpstr>
      <vt:lpstr>PowerPoint Presentation</vt:lpstr>
      <vt:lpstr>Get Involved!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2027 World Congress on Osteoarthritis  April 1-4, 2027  Convention Center  Barcelona, Spain</vt:lpstr>
      <vt:lpstr>   2028 World Congress on Osteoarthritis  May 2028  Asia </vt:lpstr>
      <vt:lpstr>PowerPoint Presentation</vt:lpstr>
      <vt:lpstr>Title Here</vt:lpstr>
    </vt:vector>
  </TitlesOfParts>
  <Company>Association Headquarters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Jay Eff</dc:creator>
  <cp:lastModifiedBy>Elizabeth Grotos</cp:lastModifiedBy>
  <cp:revision>37</cp:revision>
  <cp:lastPrinted>2015-09-08T14:43:23Z</cp:lastPrinted>
  <dcterms:created xsi:type="dcterms:W3CDTF">2015-10-05T19:47:11Z</dcterms:created>
  <dcterms:modified xsi:type="dcterms:W3CDTF">2025-12-12T15:07:31Z</dcterms:modified>
</cp:coreProperties>
</file>